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2646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Обследование детей с социальной </a:t>
            </a:r>
            <a:r>
              <a:rPr lang="ru-RU" sz="3200" b="1" dirty="0" err="1" smtClean="0"/>
              <a:t>депривацией</a:t>
            </a:r>
            <a:r>
              <a:rPr lang="ru-RU" sz="3200" b="1" dirty="0" smtClean="0"/>
              <a:t> (воспитывающихся в семьях опекунов (попечителей), приемных семьях,  </a:t>
            </a:r>
            <a:br>
              <a:rPr lang="ru-RU" sz="3200" b="1" dirty="0" smtClean="0"/>
            </a:br>
            <a:r>
              <a:rPr lang="ru-RU" sz="3200" b="1" dirty="0" smtClean="0"/>
              <a:t>организациях для детей-сирот и детей, оставшихся без попечения родителей)</a:t>
            </a:r>
            <a:br>
              <a:rPr lang="ru-RU" sz="3200" b="1" dirty="0" smtClean="0"/>
            </a:br>
            <a:r>
              <a:rPr lang="ru-RU" sz="3200" b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i="1" dirty="0" smtClean="0"/>
              <a:t>Методические рекомендации для специалистов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i="1" dirty="0" err="1" smtClean="0"/>
              <a:t>психолого-медико-педагогических</a:t>
            </a:r>
            <a:r>
              <a:rPr lang="ru-RU" sz="2400" i="1" dirty="0" smtClean="0"/>
              <a:t> комиссий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342900" lvl="2" indent="-342900" algn="just">
              <a:buNone/>
            </a:pPr>
            <a:r>
              <a:rPr lang="ru-RU" sz="2800" dirty="0" smtClean="0"/>
              <a:t>     У детей с </a:t>
            </a:r>
            <a:r>
              <a:rPr lang="ru-RU" sz="2800" b="1" dirty="0" smtClean="0"/>
              <a:t>неблагополучным развитием </a:t>
            </a:r>
            <a:r>
              <a:rPr lang="ru-RU" sz="2800" dirty="0" smtClean="0"/>
              <a:t>в условиях </a:t>
            </a:r>
            <a:r>
              <a:rPr lang="ru-RU" sz="2800" dirty="0" err="1" smtClean="0"/>
              <a:t>депривации</a:t>
            </a:r>
            <a:r>
              <a:rPr lang="ru-RU" sz="2800" dirty="0" smtClean="0"/>
              <a:t> </a:t>
            </a:r>
            <a:r>
              <a:rPr lang="ru-RU" sz="2800" b="1" dirty="0" smtClean="0"/>
              <a:t>негативный жизненный опыт </a:t>
            </a:r>
            <a:r>
              <a:rPr lang="ru-RU" sz="2800" dirty="0" smtClean="0"/>
              <a:t>приводит к тому, что</a:t>
            </a:r>
          </a:p>
          <a:p>
            <a:pPr marL="342900" lvl="2" indent="-342900" algn="just">
              <a:buNone/>
            </a:pPr>
            <a:r>
              <a:rPr lang="ru-RU" sz="2800" dirty="0" smtClean="0"/>
              <a:t>    в некоторых сферах их развитие соответствует возрасту, </a:t>
            </a:r>
          </a:p>
          <a:p>
            <a:pPr marL="342900" lvl="2" indent="-342900" algn="just">
              <a:buNone/>
            </a:pPr>
            <a:r>
              <a:rPr lang="ru-RU" sz="2800" dirty="0" smtClean="0"/>
              <a:t>    в других – опережает, </a:t>
            </a:r>
          </a:p>
          <a:p>
            <a:pPr marL="342900" lvl="2" indent="-342900" algn="just">
              <a:buNone/>
            </a:pPr>
            <a:r>
              <a:rPr lang="ru-RU" sz="2800" dirty="0" smtClean="0"/>
              <a:t>    а в-третьих – значительно отстает от нормы либо искажается, </a:t>
            </a:r>
          </a:p>
          <a:p>
            <a:pPr marL="342900" lvl="2" indent="-342900" algn="just">
              <a:buNone/>
            </a:pPr>
            <a:r>
              <a:rPr lang="ru-RU" sz="2800" dirty="0" smtClean="0"/>
              <a:t>    т.е. из целостного и относительно равномерного становится </a:t>
            </a:r>
            <a:r>
              <a:rPr lang="ru-RU" sz="2800" b="1" dirty="0" smtClean="0"/>
              <a:t>«мозаичным», асинхронным.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79512" y="548680"/>
            <a:ext cx="8964488" cy="5577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Образовательная </a:t>
            </a:r>
            <a:r>
              <a:rPr lang="ru-RU" sz="3200" b="1" dirty="0" err="1" smtClean="0"/>
              <a:t>депривация</a:t>
            </a:r>
            <a:r>
              <a:rPr lang="ru-RU" sz="3200" b="1" dirty="0" smtClean="0"/>
              <a:t> детей-сирот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Механизм формирования образовательной </a:t>
            </a:r>
            <a:r>
              <a:rPr lang="ru-RU" dirty="0" err="1" smtClean="0"/>
              <a:t>депривации</a:t>
            </a:r>
            <a:r>
              <a:rPr lang="ru-RU" dirty="0" smtClean="0"/>
              <a:t> определяется двумя группами факторов:</a:t>
            </a:r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/>
              <a:t>внешними</a:t>
            </a:r>
            <a:r>
              <a:rPr lang="ru-RU" dirty="0" smtClean="0"/>
              <a:t> (связанными с неблагоприятной социально-образовательной ситуацией развития) и </a:t>
            </a:r>
            <a:r>
              <a:rPr lang="ru-RU" b="1" dirty="0" smtClean="0"/>
              <a:t>внутренними</a:t>
            </a:r>
            <a:r>
              <a:rPr lang="ru-RU" dirty="0" smtClean="0"/>
              <a:t> (связанными с особенностями формирования </a:t>
            </a:r>
            <a:r>
              <a:rPr lang="ru-RU" dirty="0" err="1" smtClean="0"/>
              <a:t>мотивационно-потребностной</a:t>
            </a:r>
            <a:r>
              <a:rPr lang="ru-RU" dirty="0" smtClean="0"/>
              <a:t> сферы, своеобразием иерархии мотивов). </a:t>
            </a:r>
          </a:p>
          <a:p>
            <a:pPr algn="just">
              <a:buNone/>
            </a:pPr>
            <a:r>
              <a:rPr lang="ru-RU" dirty="0" smtClean="0"/>
              <a:t>     В иерархии человеческих потребностей потребность в получении образования не может стать актуальной, пока не будут на необходимом и достаточном уровне реализованы – физиологически и другие </a:t>
            </a:r>
            <a:r>
              <a:rPr lang="ru-RU" dirty="0" err="1" smtClean="0"/>
              <a:t>витальнозначимые</a:t>
            </a:r>
            <a:r>
              <a:rPr lang="ru-RU" dirty="0" smtClean="0"/>
              <a:t> потребности.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Ведущими этиологическими факторами, определяющими особую уязвимость детей-сирот и детей, оставшихся без попечения родителей,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77728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наследственные факторы;  </a:t>
            </a:r>
          </a:p>
          <a:p>
            <a:r>
              <a:rPr lang="ru-RU" sz="2800" dirty="0" smtClean="0"/>
              <a:t>экзогенно-органические факторы;</a:t>
            </a:r>
          </a:p>
          <a:p>
            <a:r>
              <a:rPr lang="ru-RU" sz="2800" dirty="0" smtClean="0"/>
              <a:t>интегративное влияние неблагоприятных социально-психологических факторов.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Сроки и основные причины представления детей-сирот и детей, оставшихся без попечения родителей, на ПМПК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b="1" dirty="0" smtClean="0"/>
              <a:t>Плановые обследования, как правило, проводятся:</a:t>
            </a:r>
          </a:p>
          <a:p>
            <a:pPr>
              <a:buNone/>
            </a:pPr>
            <a:endParaRPr lang="ru-RU" sz="2400" b="1" dirty="0" smtClean="0"/>
          </a:p>
          <a:p>
            <a:pPr lvl="0" algn="just"/>
            <a:r>
              <a:rPr lang="ru-RU" sz="2400" dirty="0" smtClean="0"/>
              <a:t>при переводе детей из медицинской организации (Дом ребенка) в образовательные организации по достижении 4−5-летнего возраста;</a:t>
            </a:r>
          </a:p>
          <a:p>
            <a:pPr algn="just">
              <a:buNone/>
            </a:pPr>
            <a:r>
              <a:rPr lang="ru-RU" sz="2400" dirty="0" smtClean="0"/>
              <a:t> </a:t>
            </a:r>
          </a:p>
          <a:p>
            <a:pPr lvl="0" algn="just"/>
            <a:r>
              <a:rPr lang="ru-RU" sz="2400" dirty="0" smtClean="0"/>
              <a:t>при поступлении детей в школу ;</a:t>
            </a:r>
          </a:p>
          <a:p>
            <a:pPr lvl="0" algn="just"/>
            <a:endParaRPr lang="ru-RU" sz="2400" dirty="0" smtClean="0"/>
          </a:p>
          <a:p>
            <a:pPr lvl="0" algn="just"/>
            <a:r>
              <a:rPr lang="ru-RU" sz="2400" dirty="0" smtClean="0"/>
              <a:t>при переходе детей с этапа начального общего образования на этап основного общего образования (в 5-й класс);</a:t>
            </a:r>
          </a:p>
          <a:p>
            <a:pPr algn="just">
              <a:buNone/>
            </a:pPr>
            <a:r>
              <a:rPr lang="ru-RU" sz="2400" dirty="0" smtClean="0"/>
              <a:t> </a:t>
            </a:r>
          </a:p>
          <a:p>
            <a:pPr lvl="0" algn="just"/>
            <a:r>
              <a:rPr lang="ru-RU" sz="2400" dirty="0" smtClean="0"/>
              <a:t>при переводе детей, завершивших обучение по ФГОС образования обучающихся с умственной отсталостью (интеллектуальными нарушениями), а также вариантам адаптированной основной общеобразовательной программы (АООП) 1.3, 2.3, 3.3, 4.3, 6.3, 8.3, в профессиональные образовательные организации.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5416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Обзор причин появления диагностических ошибок и возникновения вероятных трудностей при обследовании детей-сирот и детей, оставшихся без попечения родителей, на ПМПК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661248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 </a:t>
            </a:r>
          </a:p>
          <a:p>
            <a:pPr lvl="0" algn="just"/>
            <a:r>
              <a:rPr lang="ru-RU" sz="3400" dirty="0" smtClean="0"/>
              <a:t>Если ребенок (подросток) менее одного года назад перенес состояние острого горя , то у него высока вероятность наличия хронического посттравматического стрессового расстройства с перепадами (снижением) настроения, психосоматическими проблемами , эмоциональной нестабильности, которые могут в значительной мере снижать когнитивную продуктивность, познавательную активность, мотивацию достижений. </a:t>
            </a:r>
          </a:p>
          <a:p>
            <a:pPr algn="just">
              <a:buNone/>
            </a:pPr>
            <a:r>
              <a:rPr lang="ru-RU" sz="3400" dirty="0" smtClean="0"/>
              <a:t> </a:t>
            </a:r>
          </a:p>
          <a:p>
            <a:pPr lvl="0" algn="just"/>
            <a:r>
              <a:rPr lang="ru-RU" sz="3400" dirty="0" smtClean="0"/>
              <a:t>У детей раннего, дошкольного, младшего школьного возраста с </a:t>
            </a:r>
            <a:r>
              <a:rPr lang="ru-RU" sz="3400" dirty="0" err="1" smtClean="0"/>
              <a:t>патологичеки</a:t>
            </a:r>
            <a:r>
              <a:rPr lang="ru-RU" sz="3400" dirty="0" smtClean="0"/>
              <a:t> сформировавшимися типами небезопасной привязанности формируются малоэффективные стереотипы исследовательского и коммуникативного поведения по отношению к незнакомым людям.</a:t>
            </a:r>
          </a:p>
          <a:p>
            <a:pPr algn="just"/>
            <a:endParaRPr lang="ru-RU" sz="3400" dirty="0" smtClean="0"/>
          </a:p>
          <a:p>
            <a:pPr lvl="0" algn="just"/>
            <a:r>
              <a:rPr lang="ru-RU" sz="3400" dirty="0" smtClean="0"/>
              <a:t>Обстановка комиссионного обследования  может представиться небезопасной и пугающей, напомнить ребенку травмирующие ситуации изъятия его из семьи, допроса в полиции, в судебном заседании, комиссии по делам несовершеннолетних и т.п. В таком случае могут возникать сильные аффективные реакции. </a:t>
            </a:r>
          </a:p>
          <a:p>
            <a:pPr algn="just"/>
            <a:endParaRPr lang="ru-RU" sz="3400" dirty="0" smtClean="0"/>
          </a:p>
          <a:p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dirty="0" smtClean="0"/>
              <a:t>Часто наблюдающиеся у детей, воспитывающихся в организациях для детей-сирот, </a:t>
            </a:r>
            <a:r>
              <a:rPr lang="ru-RU" dirty="0" err="1" smtClean="0"/>
              <a:t>сенсорно-дезинтегративные</a:t>
            </a:r>
            <a:r>
              <a:rPr lang="ru-RU" dirty="0" smtClean="0"/>
              <a:t> расстройства в условиях комиссионного обследования могут привести к сенсорной перегрузке и выраженному снижению продуктивности. </a:t>
            </a:r>
          </a:p>
          <a:p>
            <a:pPr algn="just"/>
            <a:endParaRPr lang="ru-RU" dirty="0" smtClean="0"/>
          </a:p>
          <a:p>
            <a:pPr lvl="0" algn="just"/>
            <a:r>
              <a:rPr lang="ru-RU" dirty="0" smtClean="0"/>
              <a:t>Избирательность в общении и негативизм, сочетающиеся с низким психическим тонусом, часто свойственные детям-сиротам, могут приводить к трудностям в установлении контакта, отказам от общения, негативизму с намеренными ложными ответами на вопросы и нарочито неправильным выполнением заданий. Таким детям требуется достаточно много времени, для того чтобы вступить в полноценный продуктивный контакт с исследователем. В условиях ограниченности времени комиссионного обследования это также не способствует адекватной диагностике.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Недостаточно высокая компетентность и осведомленность членов ПМПК о психологии детей-сирот (детей с </a:t>
            </a:r>
            <a:r>
              <a:rPr lang="ru-RU" dirty="0" err="1" smtClean="0"/>
              <a:t>депривационным</a:t>
            </a:r>
            <a:r>
              <a:rPr lang="ru-RU" dirty="0" smtClean="0"/>
              <a:t> синдромом, посттравматическим стрессовым расстройством (ПТСР), последствиями длительного жестокого обращения, пренебрежения и т.п.), отсутствие у специалистов опыта непосредственной работы с такими детьми.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Здесь же необходимо упомянуть важность наличия определенного баланса личностных особенностей специалистов ПМПК, ответственных за принятие решений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Принципы эколого-динамического подхода в обследовании и сопровождении ребенка-сироты на ПМПК: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Принцип компетентности;</a:t>
            </a:r>
          </a:p>
          <a:p>
            <a:r>
              <a:rPr lang="ru-RU" sz="2400" dirty="0" smtClean="0"/>
              <a:t>Принцип системности;</a:t>
            </a:r>
          </a:p>
          <a:p>
            <a:r>
              <a:rPr lang="ru-RU" sz="2400" dirty="0" smtClean="0"/>
              <a:t>Принцип </a:t>
            </a:r>
            <a:r>
              <a:rPr lang="ru-RU" sz="2400" dirty="0" err="1" smtClean="0"/>
              <a:t>экологичности</a:t>
            </a:r>
            <a:r>
              <a:rPr lang="ru-RU" sz="2400" dirty="0" smtClean="0"/>
              <a:t> и безопасности;</a:t>
            </a:r>
          </a:p>
          <a:p>
            <a:r>
              <a:rPr lang="ru-RU" sz="2400" dirty="0" smtClean="0"/>
              <a:t>Принцип адаптивности и вариативности процедуры обследования;</a:t>
            </a:r>
          </a:p>
          <a:p>
            <a:r>
              <a:rPr lang="ru-RU" sz="2400" dirty="0" smtClean="0"/>
              <a:t>Принцип сбора и учета мнений и информации;</a:t>
            </a:r>
          </a:p>
          <a:p>
            <a:r>
              <a:rPr lang="ru-RU" sz="2400" dirty="0" smtClean="0"/>
              <a:t>Принцип динамического изменения основной диагностической гипотезы ;</a:t>
            </a:r>
          </a:p>
          <a:p>
            <a:r>
              <a:rPr lang="ru-RU" sz="2400" dirty="0" smtClean="0"/>
              <a:t>Принцип </a:t>
            </a:r>
            <a:r>
              <a:rPr lang="ru-RU" sz="2400" dirty="0" err="1" smtClean="0"/>
              <a:t>пролонгированности</a:t>
            </a:r>
            <a:r>
              <a:rPr lang="ru-RU" sz="2400" dirty="0" smtClean="0"/>
              <a:t> наблюдений.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Порядок обследования детей-сирот и детей, оставшихся без попечения родителей, на ПМПК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 smtClean="0"/>
              <a:t>На ПМПК обследуются дети, которые прошли минимальный период адаптации (0,5 года);</a:t>
            </a:r>
          </a:p>
          <a:p>
            <a:pPr algn="just"/>
            <a:r>
              <a:rPr lang="ru-RU" sz="2000" dirty="0" smtClean="0"/>
              <a:t>Присутствие на обследовании с ребенком-дошкольником знакомого лица;</a:t>
            </a:r>
          </a:p>
          <a:p>
            <a:pPr algn="just"/>
            <a:r>
              <a:rPr lang="ru-RU" sz="2000" dirty="0" smtClean="0"/>
              <a:t>Целесообразно дать задания специалистам </a:t>
            </a:r>
            <a:r>
              <a:rPr lang="ru-RU" sz="2000" dirty="0" err="1" smtClean="0"/>
              <a:t>ПМПк</a:t>
            </a:r>
            <a:r>
              <a:rPr lang="ru-RU" sz="2000" dirty="0" smtClean="0"/>
              <a:t> организации по подготовке видеоматериалов с образцами речи детей, эпизодами их самостоятельной и групповой игр, учебной деятельности, деятельности по самообслуживанию и </a:t>
            </a:r>
            <a:r>
              <a:rPr lang="ru-RU" sz="2000" dirty="0" err="1" smtClean="0"/>
              <a:t>т.п</a:t>
            </a:r>
            <a:r>
              <a:rPr lang="ru-RU" sz="2000" dirty="0" smtClean="0"/>
              <a:t>;</a:t>
            </a:r>
          </a:p>
          <a:p>
            <a:pPr lvl="0" algn="just"/>
            <a:r>
              <a:rPr lang="ru-RU" sz="2000" dirty="0" smtClean="0"/>
              <a:t>Следует согласовать с </a:t>
            </a:r>
            <a:r>
              <a:rPr lang="ru-RU" sz="2000" dirty="0" err="1" smtClean="0"/>
              <a:t>ПМПк</a:t>
            </a:r>
            <a:r>
              <a:rPr lang="ru-RU" sz="2000" dirty="0" smtClean="0"/>
              <a:t> содержание, объем и сроки </a:t>
            </a:r>
            <a:r>
              <a:rPr lang="ru-RU" sz="2000" dirty="0" err="1" smtClean="0"/>
              <a:t>скрининговых</a:t>
            </a:r>
            <a:r>
              <a:rPr lang="ru-RU" sz="2000" dirty="0" smtClean="0"/>
              <a:t> исследований, для оценки характера и качества психологической адаптации, уточнения состояния и динамики его когнитивной, регуляторной и аффективно-эмоциональной сфер;</a:t>
            </a:r>
          </a:p>
          <a:p>
            <a:pPr lvl="0" algn="just"/>
            <a:r>
              <a:rPr lang="ru-RU" sz="2000" dirty="0" smtClean="0"/>
              <a:t>Выделить для обследования ребенка достаточный объем времени, не следует навязывать ему контакт, трогать, громко разговаривать;</a:t>
            </a:r>
          </a:p>
          <a:p>
            <a:pPr lvl="0" algn="just"/>
            <a:r>
              <a:rPr lang="ru-RU" sz="2000" dirty="0" smtClean="0"/>
              <a:t>Варьировать место и процедуру обследования ребенка;</a:t>
            </a:r>
          </a:p>
          <a:p>
            <a:pPr algn="just"/>
            <a:r>
              <a:rPr lang="ru-RU" sz="2000" dirty="0" smtClean="0"/>
              <a:t>Если в ходе первичной диагностической сессии ПМПК не удается достоверно оценить соотношение вкладов церебрально-органических и социально-средовых факторов в общую картину отклоняющегося развития, целесообразно использование квалификации </a:t>
            </a:r>
            <a:r>
              <a:rPr lang="ru-RU" sz="2000" b="1" i="1" dirty="0" smtClean="0"/>
              <a:t>Группа риска по… (наименование типа отклоняющегося</a:t>
            </a:r>
            <a:r>
              <a:rPr lang="ru-RU" sz="2000" dirty="0" smtClean="0"/>
              <a:t> </a:t>
            </a:r>
            <a:r>
              <a:rPr lang="ru-RU" sz="2000" b="1" i="1" dirty="0" smtClean="0"/>
              <a:t>развития).</a:t>
            </a:r>
            <a:endParaRPr lang="ru-RU" sz="2000" dirty="0" smtClean="0"/>
          </a:p>
          <a:p>
            <a:pPr lvl="0" algn="just"/>
            <a:endParaRPr lang="ru-RU" sz="2000" dirty="0" smtClean="0"/>
          </a:p>
          <a:p>
            <a:pPr lvl="0" algn="just"/>
            <a:endParaRPr lang="ru-RU" sz="2000" dirty="0" smtClean="0"/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Принципы и содержание </a:t>
            </a:r>
            <a:r>
              <a:rPr lang="ru-RU" sz="2000" b="1" dirty="0" err="1" smtClean="0"/>
              <a:t>психолого-медико-педагогического</a:t>
            </a:r>
            <a:r>
              <a:rPr lang="ru-RU" sz="2000" b="1" dirty="0" smtClean="0"/>
              <a:t> сопровождения семей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000" b="1" dirty="0" smtClean="0"/>
              <a:t>Принцип соответствия форм</a:t>
            </a:r>
            <a:r>
              <a:rPr lang="ru-RU" sz="2000" dirty="0" smtClean="0"/>
              <a:t>, содержания, интенсивности и направленности диагностического процесса на ПМПК и </a:t>
            </a:r>
            <a:r>
              <a:rPr lang="ru-RU" sz="2000" dirty="0" err="1" smtClean="0"/>
              <a:t>психолого-медико-педагогического</a:t>
            </a:r>
            <a:r>
              <a:rPr lang="ru-RU" sz="2000" dirty="0" smtClean="0"/>
              <a:t> сопровождения ребенка, его приемной семьи, педагогов (осуществляемого специалистами соответствующего </a:t>
            </a:r>
            <a:r>
              <a:rPr lang="ru-RU" sz="2000" dirty="0" err="1" smtClean="0"/>
              <a:t>ППМС-центра</a:t>
            </a:r>
            <a:r>
              <a:rPr lang="ru-RU" sz="2000" dirty="0" smtClean="0"/>
              <a:t> или ОО) изменяющимся потребностям и возможностям как самого ребенка, так и его приемной семьи и/или педагогов образовательной организации.</a:t>
            </a:r>
          </a:p>
          <a:p>
            <a:pPr algn="just">
              <a:buNone/>
            </a:pPr>
            <a:endParaRPr lang="ru-RU" sz="2000" dirty="0" smtClean="0"/>
          </a:p>
          <a:p>
            <a:pPr algn="just"/>
            <a:r>
              <a:rPr lang="ru-RU" sz="2000" b="1" dirty="0" smtClean="0"/>
              <a:t>Принцип </a:t>
            </a:r>
            <a:r>
              <a:rPr lang="ru-RU" sz="2000" b="1" dirty="0" err="1" smtClean="0"/>
              <a:t>субъектности</a:t>
            </a:r>
            <a:r>
              <a:rPr lang="ru-RU" sz="2000" dirty="0" smtClean="0"/>
              <a:t>, согласно которому приемная семья и участники социальной сети ребенка) рассматриваются как активные субъекты, ответственные за эффективность замещающей семейной заботы;</a:t>
            </a:r>
          </a:p>
          <a:p>
            <a:pPr algn="just">
              <a:buNone/>
            </a:pPr>
            <a:r>
              <a:rPr lang="ru-RU" sz="2000" dirty="0" smtClean="0"/>
              <a:t> </a:t>
            </a:r>
          </a:p>
          <a:p>
            <a:pPr algn="just"/>
            <a:r>
              <a:rPr lang="ru-RU" sz="2000" b="1" dirty="0" smtClean="0"/>
              <a:t>Принцип профессионализации деятельности по сопровождению</a:t>
            </a:r>
            <a:r>
              <a:rPr lang="ru-RU" sz="2000" dirty="0" smtClean="0"/>
              <a:t>, который подразумевает необходимость создания условий для непрерывного профессионального усовершенствования членов ПМПК, </a:t>
            </a:r>
            <a:r>
              <a:rPr lang="ru-RU" sz="2000" dirty="0" err="1" smtClean="0"/>
              <a:t>ППМС-центра</a:t>
            </a:r>
            <a:r>
              <a:rPr lang="ru-RU" sz="2000" dirty="0" smtClean="0"/>
              <a:t>, </a:t>
            </a:r>
            <a:r>
              <a:rPr lang="ru-RU" sz="2000" dirty="0" err="1" smtClean="0"/>
              <a:t>ПМПк</a:t>
            </a:r>
            <a:r>
              <a:rPr lang="ru-RU" sz="2000" dirty="0" smtClean="0"/>
              <a:t> образовательной организации в области психологии детей-сирот, психологии приемной семьи, расширения области их компетентности;</a:t>
            </a:r>
          </a:p>
          <a:p>
            <a:pPr algn="just">
              <a:buNone/>
            </a:pPr>
            <a:r>
              <a:rPr lang="ru-RU" sz="2000" dirty="0" smtClean="0"/>
              <a:t> </a:t>
            </a:r>
          </a:p>
          <a:p>
            <a:pPr algn="just"/>
            <a:r>
              <a:rPr lang="ru-RU" sz="2000" b="1" dirty="0" smtClean="0"/>
              <a:t>Принцип </a:t>
            </a:r>
            <a:r>
              <a:rPr lang="ru-RU" sz="2000" b="1" dirty="0" err="1" smtClean="0"/>
              <a:t>мультидисциплинарности</a:t>
            </a:r>
            <a:r>
              <a:rPr lang="ru-RU" sz="2000" b="1" dirty="0" smtClean="0"/>
              <a:t> </a:t>
            </a:r>
            <a:r>
              <a:rPr lang="ru-RU" sz="2000" dirty="0" smtClean="0"/>
              <a:t>в осуществлении сопровождения приемной семьи, т.е. участие в деятельности по сопровождению </a:t>
            </a:r>
            <a:r>
              <a:rPr lang="ru-RU" sz="2000" dirty="0" err="1" smtClean="0"/>
              <a:t>полипрофессиональной</a:t>
            </a:r>
            <a:r>
              <a:rPr lang="ru-RU" sz="2000" dirty="0" smtClean="0"/>
              <a:t> команды специалистов, придерживающихся единой концепции, понимающей сопровождение как совместную деятельность.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000" dirty="0" smtClean="0"/>
              <a:t>      Федеральный закон от 21 декабря 1996 г. № 159-ФЗ (ред. от 07.03.2018):</a:t>
            </a:r>
          </a:p>
          <a:p>
            <a:pPr algn="just"/>
            <a:r>
              <a:rPr lang="ru-RU" sz="2000" b="1" i="1" dirty="0" smtClean="0"/>
              <a:t>дети-сироты </a:t>
            </a:r>
            <a:r>
              <a:rPr lang="ru-RU" sz="2000" dirty="0" smtClean="0"/>
              <a:t>– это лица в возрасте до 18 лет, у которых умерли оба или единственный родитель;</a:t>
            </a:r>
          </a:p>
          <a:p>
            <a:pPr algn="just"/>
            <a:r>
              <a:rPr lang="ru-RU" sz="2000" b="1" i="1" dirty="0" smtClean="0"/>
              <a:t>дети, оставшиеся без попечения родителей</a:t>
            </a:r>
            <a:r>
              <a:rPr lang="ru-RU" sz="2000" dirty="0" smtClean="0"/>
              <a:t> – это лица в возрасте до 18 лет, которые остались без попечения единственного родителя или обоих родителей в связи с лишением их родительских прав, ограничением их в родительских правах, признанием родителей безвестно отсутствующими, недееспособными, объявлением их умершими, установлением судом факта утраты лицом попечения родителей, отбыванием родителями наказания в виде лишения свободы, нахождением в местах содержания под стражей подозреваемых и обвиняемых в совершении преступлений, уклонением родителей от воспитания своих детей или от защиты их прав и интересов, отказом родителей взять своих детей из образовательных организаций, медицинских организаций, организаций, оказывающих социальные услуги, а также в случае, если единственный родитель или оба родителя неизвестны.</a:t>
            </a:r>
          </a:p>
          <a:p>
            <a:pPr algn="just"/>
            <a:endParaRPr lang="ru-RU" sz="20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0172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Ключевые понятия проблемы обследования детей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социальной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депривацией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их юридические дефиниции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Алгоритм разработки рекомендаций ПМПК  по организации сопровождения </a:t>
            </a: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b="1" dirty="0" smtClean="0"/>
              <a:t>ребенка и его приемной семьи специалистами</a:t>
            </a: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b="1" dirty="0" err="1" smtClean="0"/>
              <a:t>ППМС-центров</a:t>
            </a:r>
            <a:r>
              <a:rPr lang="ru-RU" sz="2000" b="1" dirty="0" smtClean="0"/>
              <a:t> и </a:t>
            </a:r>
            <a:r>
              <a:rPr lang="ru-RU" sz="2000" b="1" dirty="0" err="1" smtClean="0"/>
              <a:t>ПМПк</a:t>
            </a:r>
            <a:r>
              <a:rPr lang="ru-RU" sz="2000" b="1" dirty="0" smtClean="0"/>
              <a:t> образовательных организаций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6612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lvl="0" algn="just"/>
            <a:r>
              <a:rPr lang="ru-RU" sz="5600" dirty="0" smtClean="0"/>
              <a:t>Первичная диагностика ребенка на ПМПК. Формирование первичной диагностической гипотезы.        Разработка и согласование с приемной семьей индивидуального образовательного маршрута. Определение вида адаптированной общеобразовательной программы (АОП). Определение и согласование с приемными родителями необходимых основных и дополнительных образовательных условий. Определение целей, задач и сроков дальнейших диагностических мероприятий. Согласование с приемной семьей необходимых видов, форм, методов и сроков оказания помощи в воспитании, обучении и социализации приемного ребенка.</a:t>
            </a:r>
          </a:p>
          <a:p>
            <a:pPr algn="just">
              <a:buNone/>
            </a:pPr>
            <a:endParaRPr lang="ru-RU" sz="5600" dirty="0" smtClean="0"/>
          </a:p>
          <a:p>
            <a:pPr lvl="0" algn="just"/>
            <a:r>
              <a:rPr lang="ru-RU" sz="5600" dirty="0" smtClean="0"/>
              <a:t>Разработка и запись в протокол ПМПК (а также в заключение ПМПК) рекомендаций для </a:t>
            </a:r>
            <a:r>
              <a:rPr lang="ru-RU" sz="5600" dirty="0" err="1" smtClean="0"/>
              <a:t>ППМС-центра</a:t>
            </a:r>
            <a:r>
              <a:rPr lang="ru-RU" sz="5600" dirty="0" smtClean="0"/>
              <a:t> (</a:t>
            </a:r>
            <a:r>
              <a:rPr lang="ru-RU" sz="5600" dirty="0" err="1" smtClean="0"/>
              <a:t>ПМПк</a:t>
            </a:r>
            <a:r>
              <a:rPr lang="ru-RU" sz="5600" dirty="0" smtClean="0"/>
              <a:t> ОО) по разработке программы сопровождения приемной семьи (в части, где должны и могут быть задействованы возможности специалистов ПМПК).</a:t>
            </a:r>
          </a:p>
          <a:p>
            <a:pPr algn="just">
              <a:buNone/>
            </a:pPr>
            <a:r>
              <a:rPr lang="ru-RU" sz="5600" dirty="0" smtClean="0"/>
              <a:t> </a:t>
            </a:r>
          </a:p>
          <a:p>
            <a:pPr lvl="0" algn="just"/>
            <a:r>
              <a:rPr lang="ru-RU" sz="5600" dirty="0" smtClean="0"/>
              <a:t>Опосредованное (через специалистов </a:t>
            </a:r>
            <a:r>
              <a:rPr lang="ru-RU" sz="5600" dirty="0" err="1" smtClean="0"/>
              <a:t>ППМС-центра</a:t>
            </a:r>
            <a:r>
              <a:rPr lang="ru-RU" sz="5600" dirty="0" smtClean="0"/>
              <a:t>, </a:t>
            </a:r>
            <a:r>
              <a:rPr lang="ru-RU" sz="5600" dirty="0" err="1" smtClean="0"/>
              <a:t>ПМПк</a:t>
            </a:r>
            <a:r>
              <a:rPr lang="ru-RU" sz="5600" dirty="0" smtClean="0"/>
              <a:t> ОО) отслеживание хода реализации индивидуального образовательного маршрута, эффективности реализации коррекционной помощи.</a:t>
            </a:r>
          </a:p>
          <a:p>
            <a:pPr algn="just">
              <a:buNone/>
            </a:pPr>
            <a:r>
              <a:rPr lang="ru-RU" sz="5600" dirty="0" smtClean="0"/>
              <a:t> </a:t>
            </a:r>
          </a:p>
          <a:p>
            <a:pPr lvl="0" algn="just"/>
            <a:r>
              <a:rPr lang="ru-RU" sz="5600" dirty="0" smtClean="0"/>
              <a:t>Этапная динамическая диагностика. При необходимости смена диагностической гипотезы, корректировка вида АООП, образовательных условий. Направление скорректированных рекомендаций для внесения в программу сопровождения соответствующей организации.</a:t>
            </a:r>
          </a:p>
          <a:p>
            <a:pPr algn="just">
              <a:buNone/>
            </a:pPr>
            <a:endParaRPr lang="ru-RU" sz="5600" dirty="0" smtClean="0"/>
          </a:p>
          <a:p>
            <a:pPr lvl="0" algn="just"/>
            <a:r>
              <a:rPr lang="ru-RU" sz="5600" dirty="0" smtClean="0"/>
              <a:t>Методическая работа со специалистами </a:t>
            </a:r>
            <a:r>
              <a:rPr lang="ru-RU" sz="5600" dirty="0" err="1" smtClean="0"/>
              <a:t>ППМС-центра</a:t>
            </a:r>
            <a:r>
              <a:rPr lang="ru-RU" sz="5600" dirty="0" smtClean="0"/>
              <a:t>, образовательной организации и (опосредованно) с приемной семьей. Этапное повышение квалификации специалистов ПМПК.</a:t>
            </a:r>
          </a:p>
          <a:p>
            <a:pPr lvl="0" algn="just">
              <a:buNone/>
            </a:pPr>
            <a:r>
              <a:rPr lang="ru-RU" sz="5600" dirty="0" smtClean="0"/>
              <a:t> </a:t>
            </a:r>
          </a:p>
          <a:p>
            <a:pPr lvl="0" algn="just"/>
            <a:r>
              <a:rPr lang="ru-RU" sz="5600" dirty="0" smtClean="0"/>
              <a:t>Оценка результатов определенного этапа сопровождения (совместно со специалистами </a:t>
            </a:r>
            <a:r>
              <a:rPr lang="ru-RU" sz="5600" dirty="0" err="1" smtClean="0"/>
              <a:t>ППМС-центра</a:t>
            </a:r>
            <a:r>
              <a:rPr lang="ru-RU" sz="5600" dirty="0" smtClean="0"/>
              <a:t>, </a:t>
            </a:r>
            <a:r>
              <a:rPr lang="ru-RU" sz="5600" dirty="0" err="1" smtClean="0"/>
              <a:t>ПМПк</a:t>
            </a:r>
            <a:r>
              <a:rPr lang="ru-RU" sz="5600" dirty="0" smtClean="0"/>
              <a:t> образовательной организации), при необходимости − разработка рекомендаций по пролонгации договора о сопровождении и коррекции его содержания.</a:t>
            </a:r>
          </a:p>
          <a:p>
            <a:pPr algn="just"/>
            <a:endParaRPr lang="ru-RU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ru-RU" dirty="0" smtClean="0"/>
              <a:t>   «Сегодня мы уверены, что можно в значительной степени влиять на развитие детей в раннем детском возрасте и раннем школьном возрасте. Развитие детей не определяется раз или навсегда определенными ранними впечатлениями. Основу модели развития образуют, прежде всего, долговременные впечатления. Это относится как к социальной, эмоциональной, так и умственной сфере развития. Средства по предоставлению детям наилучших возможностей для роста и развития должны, прежде всего, направляться на поддержку семьи как среды роста и приобретения опыта».</a:t>
            </a:r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b="1" i="1" dirty="0" smtClean="0"/>
              <a:t>психолог </a:t>
            </a:r>
            <a:r>
              <a:rPr lang="ru-RU" b="1" i="1" dirty="0" err="1" smtClean="0"/>
              <a:t>Хеннинг</a:t>
            </a:r>
            <a:r>
              <a:rPr lang="ru-RU" b="1" i="1" dirty="0" smtClean="0"/>
              <a:t> </a:t>
            </a:r>
            <a:r>
              <a:rPr lang="ru-RU" b="1" i="1" dirty="0" err="1" smtClean="0"/>
              <a:t>Рюе</a:t>
            </a:r>
            <a:r>
              <a:rPr lang="ru-RU" b="1" i="1" dirty="0" smtClean="0"/>
              <a:t>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Нормативно-правовое регулирование правового статуса детей-сирот в части обеспечения их прав на доступное качественное образование предусматривают следующие нормативно-правовые акты: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000" dirty="0" smtClean="0"/>
              <a:t>Конвенция о правах ребенка;</a:t>
            </a:r>
          </a:p>
          <a:p>
            <a:pPr algn="just">
              <a:buNone/>
            </a:pPr>
            <a:endParaRPr lang="ru-RU" sz="2000" dirty="0" smtClean="0"/>
          </a:p>
          <a:p>
            <a:pPr algn="just"/>
            <a:r>
              <a:rPr lang="ru-RU" sz="2000" dirty="0" smtClean="0"/>
              <a:t>Конституция Российской Федерации ;</a:t>
            </a:r>
          </a:p>
          <a:p>
            <a:pPr algn="just">
              <a:buNone/>
            </a:pPr>
            <a:endParaRPr lang="ru-RU" sz="2000" dirty="0" smtClean="0"/>
          </a:p>
          <a:p>
            <a:pPr algn="just"/>
            <a:r>
              <a:rPr lang="ru-RU" sz="2000" dirty="0" smtClean="0"/>
              <a:t>Семейный кодекс Российской Федерации ;</a:t>
            </a:r>
          </a:p>
          <a:p>
            <a:pPr algn="just">
              <a:buNone/>
            </a:pPr>
            <a:endParaRPr lang="ru-RU" sz="2000" dirty="0" smtClean="0"/>
          </a:p>
          <a:p>
            <a:pPr algn="just"/>
            <a:r>
              <a:rPr lang="ru-RU" sz="2000" dirty="0" smtClean="0"/>
              <a:t>Гражданский кодекс Российской Федерации;</a:t>
            </a:r>
          </a:p>
          <a:p>
            <a:pPr algn="just">
              <a:buNone/>
            </a:pPr>
            <a:r>
              <a:rPr lang="ru-RU" sz="2000" dirty="0" smtClean="0"/>
              <a:t> 	</a:t>
            </a:r>
          </a:p>
          <a:p>
            <a:pPr algn="just"/>
            <a:r>
              <a:rPr lang="ru-RU" sz="2000" dirty="0" smtClean="0"/>
              <a:t> Федеральный закон от 21 декабря 1996 г. № 159-ФЗ  «О дополнительных гарантиях по социальной поддержке детей-сирот и детей, оставшихся без попечения родителей» ;</a:t>
            </a:r>
          </a:p>
          <a:p>
            <a:pPr algn="just">
              <a:buNone/>
            </a:pPr>
            <a:endParaRPr lang="ru-RU" sz="2000" dirty="0" smtClean="0"/>
          </a:p>
          <a:p>
            <a:pPr algn="just"/>
            <a:r>
              <a:rPr lang="ru-RU" sz="2000" dirty="0" smtClean="0"/>
              <a:t>Федеральный закон от 24 апреля 2008 г.«Об опеке и попечительстве»;</a:t>
            </a:r>
          </a:p>
          <a:p>
            <a:pPr algn="just">
              <a:buNone/>
            </a:pPr>
            <a:r>
              <a:rPr lang="ru-RU" sz="2000" dirty="0" smtClean="0"/>
              <a:t> </a:t>
            </a:r>
          </a:p>
          <a:p>
            <a:pPr algn="just"/>
            <a:r>
              <a:rPr lang="ru-RU" sz="2000" dirty="0" smtClean="0"/>
              <a:t>Постановление Правительства Российской Федерации от 24 мая 2014 г. № 481 «О деятельности организаций для детей-сирот и детей, оставшихся без попечения родителей, и об устройстве в них детей, оставшихся без попечения родителей» (вместе с «Положением о деятельности организаций для детей-сирот и детей, оставшихся без попечения родителей, и об устройстве в них детей, оставшихся без попечения родителей»).</a:t>
            </a:r>
          </a:p>
          <a:p>
            <a:pPr>
              <a:buNone/>
            </a:pP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800" b="1" dirty="0" smtClean="0"/>
              <a:t>Опека </a:t>
            </a:r>
            <a:r>
              <a:rPr lang="ru-RU" sz="2800" dirty="0" smtClean="0"/>
              <a:t>− форма устройства малолетних граждан (не достигших возраста четырнадцати лет несовершеннолетних граждан) и признанных судом недееспособными граждан, при которой назначенные органом опеки и попечительства граждане (опекуны) являются законными представителями подопечных и совершают от их имени и в их интересах все юридически значимые действия.</a:t>
            </a:r>
          </a:p>
          <a:p>
            <a:pPr algn="just">
              <a:buNone/>
            </a:pPr>
            <a:r>
              <a:rPr lang="ru-RU" sz="2800" dirty="0" smtClean="0"/>
              <a:t> </a:t>
            </a:r>
          </a:p>
          <a:p>
            <a:pPr algn="just"/>
            <a:r>
              <a:rPr lang="ru-RU" sz="2800" b="1" dirty="0" smtClean="0"/>
              <a:t>Попечительство</a:t>
            </a:r>
            <a:r>
              <a:rPr lang="ru-RU" sz="2800" dirty="0" smtClean="0"/>
              <a:t> − форма устройства несовершеннолетних граждан в возрасте от четырнадцати до восемнадцати лет и граждан, ограниченных судом в дееспособности, при которой назначенные органом опеки и попечительства граждане (попечители) обязаны оказывать несовершеннолетним подопечным содействие в осуществлении их прав и исполнении обязанностей, охранять несовершеннолетних подопечных от злоупотреблений со стороны третьих лиц, а также давать согласие совершеннолетним подопечным на совершение ими действий в соответствии со ст. 30 Гражданского кодекса Российской Федерации (ст. 2 Федерального закона от 24 апреля 2008 г. № 48-ФЗ «Об опеке и попечительстве»).</a:t>
            </a:r>
          </a:p>
          <a:p>
            <a:pPr algn="just">
              <a:buNone/>
            </a:pPr>
            <a:endParaRPr lang="ru-RU" sz="2800" dirty="0" smtClean="0"/>
          </a:p>
          <a:p>
            <a:pPr algn="just"/>
            <a:r>
              <a:rPr lang="ru-RU" sz="2900" b="1" dirty="0" smtClean="0"/>
              <a:t>Приемная семья </a:t>
            </a:r>
            <a:r>
              <a:rPr lang="ru-RU" sz="2900" dirty="0" smtClean="0"/>
              <a:t>− опека или попечительство над ребенком или детьми, которые осуществляются по договору о приемной семье, заключаемому между органом опеки и попечительства и приемными родителями или приемным родителем, на срок, указанный в этом договоре (СК РФ, ст. 152).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 </a:t>
            </a:r>
          </a:p>
          <a:p>
            <a:pPr algn="just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/>
            <a:r>
              <a:rPr lang="ru-RU" sz="2000" b="1" i="1" dirty="0" smtClean="0"/>
              <a:t>Психическая </a:t>
            </a:r>
            <a:r>
              <a:rPr lang="ru-RU" sz="2000" b="1" i="1" dirty="0" err="1" smtClean="0"/>
              <a:t>депривация</a:t>
            </a:r>
            <a:r>
              <a:rPr lang="ru-RU" sz="2000" b="1" i="1" dirty="0" smtClean="0"/>
              <a:t> </a:t>
            </a:r>
            <a:r>
              <a:rPr lang="ru-RU" sz="2000" i="1" dirty="0" smtClean="0"/>
              <a:t>является психическим состоянием,</a:t>
            </a:r>
            <a:r>
              <a:rPr lang="ru-RU" sz="2000" dirty="0" smtClean="0"/>
              <a:t> </a:t>
            </a:r>
            <a:r>
              <a:rPr lang="ru-RU" sz="2000" i="1" dirty="0" smtClean="0"/>
              <a:t>возникшим в результате таких жизненных ситуаций, где субъекту не предоставляется возможности для удовлетворения некоторых его основных (жизненных) психических потребностей в достаточной мере и в течение достаточно длительного времени.</a:t>
            </a:r>
          </a:p>
          <a:p>
            <a:pPr algn="just">
              <a:buNone/>
            </a:pPr>
            <a:endParaRPr lang="ru-RU" sz="2000" i="1" dirty="0" smtClean="0"/>
          </a:p>
          <a:p>
            <a:pPr algn="just">
              <a:buNone/>
            </a:pPr>
            <a:endParaRPr lang="ru-RU" sz="2000" i="1" dirty="0" smtClean="0"/>
          </a:p>
          <a:p>
            <a:pPr algn="just"/>
            <a:r>
              <a:rPr lang="ru-RU" sz="2000" b="1" i="1" dirty="0" smtClean="0"/>
              <a:t>Привязанность</a:t>
            </a:r>
            <a:r>
              <a:rPr lang="ru-RU" sz="2000" dirty="0" smtClean="0"/>
              <a:t> </a:t>
            </a:r>
            <a:r>
              <a:rPr lang="ru-RU" sz="2000" b="1" i="1" dirty="0" smtClean="0"/>
              <a:t>−</a:t>
            </a:r>
            <a:r>
              <a:rPr lang="ru-RU" sz="2000" dirty="0" smtClean="0"/>
              <a:t> </a:t>
            </a:r>
            <a:r>
              <a:rPr lang="ru-RU" sz="2000" i="1" dirty="0" smtClean="0"/>
              <a:t>это инстинктивное поведение</a:t>
            </a:r>
            <a:r>
              <a:rPr lang="ru-RU" sz="2000" dirty="0" smtClean="0"/>
              <a:t> </a:t>
            </a:r>
            <a:r>
              <a:rPr lang="ru-RU" sz="2000" i="1" dirty="0" smtClean="0"/>
              <a:t>ребенка, а также любая форма поведения, результатом которой является приобретение или сохранение близости с «объектом привязанности», которым обычно является человек, оказывающий помощь.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Классификация психических травм по Ковалеву В.В.: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dirty="0" smtClean="0"/>
              <a:t>шоковые психические травмы (нападение животного, появление чужого, удар грома);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lvl="0" algn="just"/>
            <a:r>
              <a:rPr lang="ru-RU" dirty="0" smtClean="0"/>
              <a:t>психотравмирующие ситуации, относительно кратковременные, но психологически очень значимые для ребенка (утрата или болезнь одного из родителей, ссора со сверстниками и т.п.);</a:t>
            </a:r>
          </a:p>
          <a:p>
            <a:pPr algn="just">
              <a:buNone/>
            </a:pPr>
            <a:endParaRPr lang="ru-RU" dirty="0" smtClean="0"/>
          </a:p>
          <a:p>
            <a:pPr lvl="0" algn="just"/>
            <a:r>
              <a:rPr lang="ru-RU" dirty="0" smtClean="0"/>
              <a:t>хронически действующие психотравмирующие ситуации, затрагивающие основные ориентации ребенка (семейные конфликты, противоречивое и деспотическое воспитание, неуспеваемость и т.п.);</a:t>
            </a:r>
          </a:p>
          <a:p>
            <a:pPr lvl="0" algn="just">
              <a:buNone/>
            </a:pPr>
            <a:r>
              <a:rPr lang="ru-RU" dirty="0" smtClean="0"/>
              <a:t> </a:t>
            </a:r>
          </a:p>
          <a:p>
            <a:pPr lvl="0" algn="just"/>
            <a:r>
              <a:rPr lang="ru-RU" dirty="0" smtClean="0"/>
              <a:t>факторы эмоциональной </a:t>
            </a:r>
            <a:r>
              <a:rPr lang="ru-RU" dirty="0" err="1" smtClean="0"/>
              <a:t>депривации</a:t>
            </a:r>
            <a:r>
              <a:rPr lang="ru-RU" dirty="0" smtClean="0"/>
              <a:t> (хронический недостаток ухода, заботы, ласки и т.п.). </a:t>
            </a:r>
          </a:p>
          <a:p>
            <a:pPr lvl="0" algn="just">
              <a:buNone/>
            </a:pPr>
            <a:endParaRPr lang="ru-RU" dirty="0" smtClean="0"/>
          </a:p>
          <a:p>
            <a:pPr lvl="0" algn="just">
              <a:buNone/>
            </a:pPr>
            <a:r>
              <a:rPr lang="ru-RU" i="1" dirty="0" smtClean="0"/>
              <a:t>      Последствия хронической психической травмы, психической </a:t>
            </a:r>
            <a:r>
              <a:rPr lang="ru-RU" i="1" dirty="0" err="1" smtClean="0"/>
              <a:t>депривации</a:t>
            </a:r>
            <a:r>
              <a:rPr lang="ru-RU" i="1" dirty="0" smtClean="0"/>
              <a:t> в детском возрасте всегда неблагоприятны для дальнейшего развития.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Особенности речи у детей-сирот, воспитывающихся в условиях полной материнской </a:t>
            </a:r>
            <a:r>
              <a:rPr lang="ru-RU" sz="3200" b="1" dirty="0" err="1" smtClean="0"/>
              <a:t>депривации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к 2-м годам отмечаются устойчивые проявления речевого негативизма;</a:t>
            </a:r>
          </a:p>
          <a:p>
            <a:pPr algn="just"/>
            <a:r>
              <a:rPr lang="ru-RU" sz="2400" dirty="0" smtClean="0"/>
              <a:t>в активном словаре несколько слов;</a:t>
            </a:r>
          </a:p>
          <a:p>
            <a:pPr algn="just"/>
            <a:r>
              <a:rPr lang="ru-RU" sz="2400" dirty="0" smtClean="0"/>
              <a:t>значительный разрыв между активным и пассивным словарем;</a:t>
            </a:r>
          </a:p>
          <a:p>
            <a:pPr algn="just"/>
            <a:r>
              <a:rPr lang="ru-RU" sz="2400" dirty="0" smtClean="0"/>
              <a:t>к 2,5 годам дети только начинают пользоваться фразовой речью;</a:t>
            </a:r>
          </a:p>
          <a:p>
            <a:pPr algn="just"/>
            <a:r>
              <a:rPr lang="ru-RU" sz="2400" dirty="0" smtClean="0"/>
              <a:t>шаблонность использования ритмических моделей предложений;</a:t>
            </a:r>
          </a:p>
          <a:p>
            <a:pPr algn="just"/>
            <a:r>
              <a:rPr lang="ru-RU" sz="2400" dirty="0" smtClean="0"/>
              <a:t>трудности освоения лексико-грамматического строя речи;</a:t>
            </a:r>
          </a:p>
          <a:p>
            <a:pPr algn="just"/>
            <a:r>
              <a:rPr lang="ru-RU" sz="2400" dirty="0" smtClean="0"/>
              <a:t>понимание речи затруднено и жестко зависит от речевой ситуации.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К трем годам отставание темпов речевого развития значительно: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/>
              <a:t>снижение стремления к речевому подражанию близкому взрослому;</a:t>
            </a:r>
          </a:p>
          <a:p>
            <a:pPr algn="just"/>
            <a:r>
              <a:rPr lang="ru-RU" sz="2800" dirty="0" smtClean="0"/>
              <a:t>задержка потребности сообщить о своих нуждах с помощью словесных знаков;</a:t>
            </a:r>
          </a:p>
          <a:p>
            <a:pPr algn="just"/>
            <a:r>
              <a:rPr lang="ru-RU" sz="2800" dirty="0" smtClean="0"/>
              <a:t>трудности освоения лексико-грамматических и прагматических средств языка;</a:t>
            </a:r>
          </a:p>
          <a:p>
            <a:pPr algn="just"/>
            <a:r>
              <a:rPr lang="ru-RU" sz="2800" dirty="0" smtClean="0"/>
              <a:t>отсутствие или недостаточность </a:t>
            </a:r>
            <a:r>
              <a:rPr lang="ru-RU" sz="2800" dirty="0" err="1" smtClean="0"/>
              <a:t>ямбически</a:t>
            </a:r>
            <a:r>
              <a:rPr lang="ru-RU" sz="2800" dirty="0" smtClean="0"/>
              <a:t> организованных двусложных слов;</a:t>
            </a:r>
          </a:p>
          <a:p>
            <a:pPr algn="just"/>
            <a:r>
              <a:rPr lang="ru-RU" sz="2800" dirty="0" smtClean="0"/>
              <a:t>запаздывание фразовой речи;</a:t>
            </a:r>
          </a:p>
          <a:p>
            <a:pPr algn="just"/>
            <a:r>
              <a:rPr lang="ru-RU" sz="2800" dirty="0" smtClean="0"/>
              <a:t>задержка овладения различными ритмическими моделями предложений;</a:t>
            </a:r>
          </a:p>
          <a:p>
            <a:pPr algn="just"/>
            <a:r>
              <a:rPr lang="ru-RU" sz="2800" dirty="0" smtClean="0"/>
              <a:t>задержка практического усвоения системы падежей.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Задержке и искажению</a:t>
            </a:r>
            <a:r>
              <a:rPr lang="ru-RU" dirty="0" smtClean="0"/>
              <a:t>, </a:t>
            </a:r>
          </a:p>
          <a:p>
            <a:pPr algn="just">
              <a:buNone/>
            </a:pPr>
            <a:r>
              <a:rPr lang="ru-RU" dirty="0" smtClean="0"/>
              <a:t>    как правило, в большей степени подвергаются те сферы психики, </a:t>
            </a:r>
            <a:r>
              <a:rPr lang="ru-RU" dirty="0" err="1" smtClean="0"/>
              <a:t>сензитивный</a:t>
            </a:r>
            <a:r>
              <a:rPr lang="ru-RU" dirty="0" smtClean="0"/>
              <a:t> период развития которых приходится на неблагоприятные периоды жизни ребенка. Это приводит к резкой диспропорции и </a:t>
            </a:r>
            <a:r>
              <a:rPr lang="ru-RU" dirty="0" err="1" smtClean="0"/>
              <a:t>асинхронии</a:t>
            </a:r>
            <a:r>
              <a:rPr lang="ru-RU" dirty="0" smtClean="0"/>
              <a:t> в формировании сфер психики, становление которых в норме происходит относительно равномерно.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370</TotalTime>
  <Words>1234</Words>
  <Application>Microsoft Office PowerPoint</Application>
  <PresentationFormat>Экран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Обследование детей с социальной депривацией (воспитывающихся в семьях опекунов (попечителей), приемных семьях,   организациях для детей-сирот и детей, оставшихся без попечения родителей)       Методические рекомендации для специалистов   психолого-медико-педагогических комиссий   </vt:lpstr>
      <vt:lpstr> </vt:lpstr>
      <vt:lpstr>Нормативно-правовое регулирование правового статуса детей-сирот в части обеспечения их прав на доступное качественное образование предусматривают следующие нормативно-правовые акты: </vt:lpstr>
      <vt:lpstr>Слайд 4</vt:lpstr>
      <vt:lpstr>Слайд 5</vt:lpstr>
      <vt:lpstr>Классификация психических травм по Ковалеву В.В.:   </vt:lpstr>
      <vt:lpstr>Особенности речи у детей-сирот, воспитывающихся в условиях полной материнской депривации</vt:lpstr>
      <vt:lpstr>К трем годам отставание темпов речевого развития значительно:</vt:lpstr>
      <vt:lpstr>Слайд 9</vt:lpstr>
      <vt:lpstr>Слайд 10</vt:lpstr>
      <vt:lpstr>Слайд 11</vt:lpstr>
      <vt:lpstr>Образовательная депривация детей-сирот </vt:lpstr>
      <vt:lpstr>Ведущими этиологическими факторами, определяющими особую уязвимость детей-сирот и детей, оставшихся без попечения родителей, являются: </vt:lpstr>
      <vt:lpstr>Сроки и основные причины представления детей-сирот и детей, оставшихся без попечения родителей, на ПМПК </vt:lpstr>
      <vt:lpstr>Обзор причин появления диагностических ошибок и возникновения вероятных трудностей при обследовании детей-сирот и детей, оставшихся без попечения родителей, на ПМПК </vt:lpstr>
      <vt:lpstr>Слайд 16</vt:lpstr>
      <vt:lpstr>Принципы эколого-динамического подхода в обследовании и сопровождении ребенка-сироты на ПМПК: </vt:lpstr>
      <vt:lpstr>Порядок обследования детей-сирот и детей, оставшихся без попечения родителей, на ПМПК </vt:lpstr>
      <vt:lpstr>Принципы и содержание психолого-медико-педагогического сопровождения семей </vt:lpstr>
      <vt:lpstr>Алгоритм разработки рекомендаций ПМПК  по организации сопровождения   ребенка и его приемной семьи специалистами  ППМС-центров и ПМПк образовательных организаций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Обследование детей с социальной депривацией (воспитывающихся в семьях опекунов (попечителей), приемных семьях,   организациях для детей-сирот и детей, оставшихся без попечения родителей)       Методические рекомендации для специалистов   психолого-медико-педагогических комиссий   </dc:title>
  <dc:creator>User</dc:creator>
  <cp:lastModifiedBy>User</cp:lastModifiedBy>
  <cp:revision>44</cp:revision>
  <dcterms:created xsi:type="dcterms:W3CDTF">2019-02-27T11:11:07Z</dcterms:created>
  <dcterms:modified xsi:type="dcterms:W3CDTF">2019-04-10T11:37:48Z</dcterms:modified>
</cp:coreProperties>
</file>