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341" r:id="rId4"/>
    <p:sldId id="342" r:id="rId5"/>
    <p:sldId id="343" r:id="rId6"/>
    <p:sldId id="258" r:id="rId7"/>
    <p:sldId id="344" r:id="rId8"/>
    <p:sldId id="345" r:id="rId9"/>
    <p:sldId id="259" r:id="rId10"/>
    <p:sldId id="260" r:id="rId11"/>
    <p:sldId id="293" r:id="rId12"/>
    <p:sldId id="346" r:id="rId13"/>
    <p:sldId id="347" r:id="rId14"/>
    <p:sldId id="349" r:id="rId15"/>
    <p:sldId id="294" r:id="rId16"/>
    <p:sldId id="348" r:id="rId17"/>
    <p:sldId id="307" r:id="rId18"/>
    <p:sldId id="295" r:id="rId19"/>
    <p:sldId id="350" r:id="rId20"/>
    <p:sldId id="308" r:id="rId21"/>
    <p:sldId id="296" r:id="rId22"/>
    <p:sldId id="351" r:id="rId23"/>
    <p:sldId id="309" r:id="rId24"/>
    <p:sldId id="297" r:id="rId25"/>
    <p:sldId id="352" r:id="rId26"/>
    <p:sldId id="310" r:id="rId27"/>
    <p:sldId id="298" r:id="rId28"/>
    <p:sldId id="353" r:id="rId29"/>
    <p:sldId id="354" r:id="rId30"/>
    <p:sldId id="311" r:id="rId31"/>
    <p:sldId id="312" r:id="rId32"/>
    <p:sldId id="337" r:id="rId33"/>
    <p:sldId id="355" r:id="rId34"/>
    <p:sldId id="338" r:id="rId35"/>
    <p:sldId id="287" r:id="rId36"/>
    <p:sldId id="300" r:id="rId37"/>
    <p:sldId id="301" r:id="rId38"/>
    <p:sldId id="303" r:id="rId39"/>
  </p:sldIdLst>
  <p:sldSz cx="9144000" cy="6858000" type="screen4x3"/>
  <p:notesSz cx="6813550" cy="994568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CCC16-3976-4D48-988E-6C854C7C28AF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4400"/>
            <a:ext cx="5451475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213" y="9447213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6140E-DAC6-4BCE-BE38-72D39D26D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226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6140E-DAC6-4BCE-BE38-72D39D26DAB6}" type="slidenum">
              <a:rPr lang="ru-RU" smtClean="0"/>
              <a:t>38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hildrens-needs.com/katalog?&amp;flt_force_values=1&amp;search_subcats=1&amp;action=search&amp;search_text=%20%20%20%20%20%20%20%20%D0%A0%D0%B0%D0%B7%D0%B5%D0%BD%D0%BA%D0%BE%D0%B2%D0%B0%20%D0%AE.%D0%90.&amp;catid=20000&amp;pf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&#1056;&#1086;&#1089;&#1086;&#1073;&#1088;&#1085;&#1072;&#1076;&#1079;&#1086;&#1088;.docx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Специфика логопедического обследования в условиях ПМПК.</a:t>
            </a:r>
            <a:br>
              <a:rPr lang="ru-RU" dirty="0" smtClean="0"/>
            </a:br>
            <a:r>
              <a:rPr lang="ru-RU" dirty="0" smtClean="0"/>
              <a:t>Логопедическое заключение и определение организационной формы обучения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923916"/>
          </a:xfrm>
        </p:spPr>
        <p:txBody>
          <a:bodyPr/>
          <a:lstStyle/>
          <a:p>
            <a:pPr algn="r"/>
            <a:r>
              <a:rPr lang="ru-RU" dirty="0" smtClean="0"/>
              <a:t>Грибова О.Е.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Для определения образовательной программы ребенка основную роль будут играть следующие факторы: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степень недоразвития речи и характер дефекта</a:t>
            </a:r>
          </a:p>
          <a:p>
            <a:pPr lvl="0"/>
            <a:r>
              <a:rPr lang="ru-RU" dirty="0" smtClean="0"/>
              <a:t>динамика формирования речевой деятельности ребенка</a:t>
            </a:r>
          </a:p>
          <a:p>
            <a:pPr lvl="0"/>
            <a:r>
              <a:rPr lang="ru-RU" dirty="0" smtClean="0"/>
              <a:t>готовность ребенка к обучению в условиях фронтальных занятий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0 – 2 года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Brush Script MT" pitchFamily="66" charset="0"/>
              <a:buNone/>
            </a:pPr>
            <a:r>
              <a:rPr lang="ru-RU" sz="2000" b="1" u="sng" dirty="0" smtClean="0"/>
              <a:t>В центре внимания – формирование предпосылок коммуникативной речевой деятельности:</a:t>
            </a:r>
          </a:p>
          <a:p>
            <a:pPr eaLnBrk="1" hangingPunct="1"/>
            <a:r>
              <a:rPr lang="ru-RU" sz="2000" b="1" i="1" dirty="0" smtClean="0"/>
              <a:t>Оценка мимики, мимической мускулатуры</a:t>
            </a:r>
            <a:endParaRPr lang="ru-RU" sz="2000" dirty="0" smtClean="0"/>
          </a:p>
          <a:p>
            <a:pPr eaLnBrk="1" hangingPunct="1"/>
            <a:r>
              <a:rPr lang="ru-RU" sz="2000" b="1" i="1" dirty="0" smtClean="0"/>
              <a:t>Оценка состояния артикуляционного аппарата.</a:t>
            </a:r>
            <a:endParaRPr lang="ru-RU" sz="2000" dirty="0" smtClean="0"/>
          </a:p>
          <a:p>
            <a:pPr eaLnBrk="1" hangingPunct="1"/>
            <a:r>
              <a:rPr lang="ru-RU" sz="2000" b="1" i="1" dirty="0" smtClean="0"/>
              <a:t>Оценка дыхания, первых звуковых безусловно-рефлекторных реакций.</a:t>
            </a:r>
            <a:endParaRPr lang="ru-RU" sz="2000" dirty="0" smtClean="0"/>
          </a:p>
          <a:p>
            <a:pPr eaLnBrk="1" hangingPunct="1"/>
            <a:r>
              <a:rPr lang="ru-RU" sz="2000" b="1" i="1" dirty="0" smtClean="0"/>
              <a:t>Оценка звуковых реакций.</a:t>
            </a:r>
            <a:endParaRPr lang="ru-RU" sz="2000" dirty="0" smtClean="0"/>
          </a:p>
          <a:p>
            <a:pPr eaLnBrk="1" hangingPunct="1"/>
            <a:r>
              <a:rPr lang="ru-RU" sz="2000" b="1" i="1" dirty="0" smtClean="0"/>
              <a:t>Оценка понимания речи</a:t>
            </a:r>
          </a:p>
          <a:p>
            <a:pPr eaLnBrk="1" hangingPunct="1"/>
            <a:r>
              <a:rPr lang="ru-RU" sz="2000" b="1" i="1" dirty="0" smtClean="0"/>
              <a:t>Обследование уровня </a:t>
            </a:r>
            <a:r>
              <a:rPr lang="ru-RU" sz="2000" b="1" i="1" dirty="0" err="1" smtClean="0"/>
              <a:t>сформированности</a:t>
            </a:r>
            <a:r>
              <a:rPr lang="ru-RU" sz="2000" b="1" i="1" dirty="0" smtClean="0"/>
              <a:t> говорения как вида речевой деятельности</a:t>
            </a:r>
          </a:p>
          <a:p>
            <a:pPr>
              <a:buNone/>
            </a:pPr>
            <a:r>
              <a:rPr lang="ru-RU" sz="2000" dirty="0" smtClean="0"/>
              <a:t>При оценке результатов проведенного анализа учитель-логопед оценивает наличие/отсутствия соответствующего показателя и его </a:t>
            </a:r>
            <a:r>
              <a:rPr lang="ru-RU" sz="2000" dirty="0" err="1" smtClean="0"/>
              <a:t>представленность</a:t>
            </a:r>
            <a:r>
              <a:rPr lang="ru-RU" sz="2000" dirty="0" smtClean="0"/>
              <a:t> в </a:t>
            </a:r>
            <a:r>
              <a:rPr lang="ru-RU" sz="2000" dirty="0" err="1" smtClean="0"/>
              <a:t>онтогенетически</a:t>
            </a:r>
            <a:r>
              <a:rPr lang="ru-RU" sz="2000" dirty="0" smtClean="0"/>
              <a:t> оправданные сроки. Для диагностики имеет значение степень отставания при формировании определенных вербальных показателей, активность их закрепления и использования, а также наличии компенсаторных уловок.</a:t>
            </a:r>
          </a:p>
          <a:p>
            <a:pPr eaLnBrk="1" hangingPunct="1">
              <a:buNone/>
            </a:pPr>
            <a:endParaRPr lang="ru-RU" sz="2000" dirty="0" smtClean="0"/>
          </a:p>
          <a:p>
            <a:pPr eaLnBrk="1" hangingPunct="1">
              <a:buFont typeface="Brush Script MT" pitchFamily="66" charset="0"/>
              <a:buNone/>
            </a:pPr>
            <a:endParaRPr lang="ru-RU" sz="2000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Варианты заключений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u="sng" dirty="0" smtClean="0"/>
              <a:t>1-й год жизни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Автор: </a:t>
            </a:r>
            <a:r>
              <a:rPr lang="ru-RU" dirty="0" err="1" smtClean="0">
                <a:hlinkClick r:id="rId2" tooltip="Найти публикации автора/авторов"/>
              </a:rPr>
              <a:t>Разенкова</a:t>
            </a:r>
            <a:r>
              <a:rPr lang="ru-RU" dirty="0" smtClean="0">
                <a:hlinkClick r:id="rId2" tooltip="Найти публикации автора/авторов"/>
              </a:rPr>
              <a:t> Ю.А.</a:t>
            </a:r>
            <a:endParaRPr lang="ru-RU" sz="2800" dirty="0" smtClean="0"/>
          </a:p>
          <a:p>
            <a:r>
              <a:rPr lang="ru-RU" b="1" dirty="0" smtClean="0"/>
              <a:t>Возрастная норма</a:t>
            </a:r>
            <a:endParaRPr lang="ru-RU" sz="2800" dirty="0" smtClean="0"/>
          </a:p>
          <a:p>
            <a:pPr lvl="3"/>
            <a:r>
              <a:rPr lang="ru-RU" dirty="0" smtClean="0"/>
              <a:t>Развитие ориентировочно-познавательных и звуковых реакций в </a:t>
            </a:r>
            <a:r>
              <a:rPr lang="ru-RU" dirty="0" err="1" smtClean="0"/>
              <a:t>доречевом</a:t>
            </a:r>
            <a:r>
              <a:rPr lang="ru-RU" dirty="0" smtClean="0"/>
              <a:t> периоде (</a:t>
            </a:r>
            <a:r>
              <a:rPr lang="ru-RU" dirty="0" err="1" smtClean="0"/>
              <a:t>доречевой</a:t>
            </a:r>
            <a:r>
              <a:rPr lang="ru-RU" dirty="0" smtClean="0"/>
              <a:t> период - от рождения до 8 мес.) соответствует возрасту ребенка. </a:t>
            </a:r>
            <a:endParaRPr lang="ru-RU" sz="1800" dirty="0" smtClean="0"/>
          </a:p>
          <a:p>
            <a:pPr lvl="3"/>
            <a:r>
              <a:rPr lang="ru-RU" dirty="0" smtClean="0"/>
              <a:t>Развитие ориентировочно-познавательных, звуковых реакций и предпосылок формирования понимания речи в </a:t>
            </a:r>
            <a:r>
              <a:rPr lang="ru-RU" dirty="0" err="1" smtClean="0"/>
              <a:t>предречевом</a:t>
            </a:r>
            <a:r>
              <a:rPr lang="ru-RU" dirty="0" smtClean="0"/>
              <a:t> периоде (</a:t>
            </a:r>
            <a:r>
              <a:rPr lang="ru-RU" dirty="0" err="1" smtClean="0"/>
              <a:t>предречевой</a:t>
            </a:r>
            <a:r>
              <a:rPr lang="ru-RU" dirty="0" smtClean="0"/>
              <a:t> период - от 8 мес. до 1 года 3 мес.) соответствует возрасту ребенка. </a:t>
            </a:r>
          </a:p>
          <a:p>
            <a:pPr lvl="3"/>
            <a:r>
              <a:rPr lang="ru-RU" dirty="0" smtClean="0"/>
              <a:t>. Развитие ориентировочно-познавательных и звуковых реакций в </a:t>
            </a:r>
            <a:r>
              <a:rPr lang="ru-RU" dirty="0" err="1" smtClean="0"/>
              <a:t>доречевом</a:t>
            </a:r>
            <a:r>
              <a:rPr lang="ru-RU" dirty="0" smtClean="0"/>
              <a:t> периоде формируется с опережением, что соответствует возрастной норме. </a:t>
            </a:r>
            <a:endParaRPr lang="ru-RU" sz="2800" dirty="0" smtClean="0"/>
          </a:p>
          <a:p>
            <a:pPr>
              <a:buNone/>
            </a:pPr>
            <a:r>
              <a:rPr lang="ru-RU" b="1" dirty="0" smtClean="0"/>
              <a:t>Развитие с опережением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1. Развитие ориентировочно-познавательных и звуковых реакций в </a:t>
            </a:r>
            <a:r>
              <a:rPr lang="ru-RU" dirty="0" err="1" smtClean="0"/>
              <a:t>доречевом</a:t>
            </a:r>
            <a:r>
              <a:rPr lang="ru-RU" dirty="0" smtClean="0"/>
              <a:t> периоде формируется со значительным опережением. 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2. Развитие ориентировочно-познавательных, звуковых реакций и предпосылок развития понимания речи в </a:t>
            </a:r>
            <a:r>
              <a:rPr lang="ru-RU" dirty="0" err="1" smtClean="0"/>
              <a:t>предречевом</a:t>
            </a:r>
            <a:r>
              <a:rPr lang="ru-RU" dirty="0" smtClean="0"/>
              <a:t> периоде формируется со значительным опережением. 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Задержанное развитие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1. Задержка темпов развития звуковых реакций в </a:t>
            </a:r>
            <a:r>
              <a:rPr lang="ru-RU" dirty="0" err="1" smtClean="0"/>
              <a:t>доречевом</a:t>
            </a:r>
            <a:r>
              <a:rPr lang="ru-RU" dirty="0" smtClean="0"/>
              <a:t> периоде у ребенка с ...(указывается клинический диагноз ребенка). 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2. Задержка темпов развития ориентировочно-познавательных реакций и предпосылок формирования речи в </a:t>
            </a:r>
            <a:r>
              <a:rPr lang="ru-RU" dirty="0" err="1" smtClean="0"/>
              <a:t>предречевом</a:t>
            </a:r>
            <a:r>
              <a:rPr lang="ru-RU" dirty="0" smtClean="0"/>
              <a:t> периоде у ребенка с ...(указывается диагноз). </a:t>
            </a:r>
          </a:p>
          <a:p>
            <a:pPr>
              <a:buNone/>
            </a:pPr>
            <a:r>
              <a:rPr lang="ru-RU" dirty="0" smtClean="0"/>
              <a:t>3. Задержка развития ориентировочно-познавательных и звуковых реакций в </a:t>
            </a:r>
            <a:r>
              <a:rPr lang="ru-RU" dirty="0" err="1" smtClean="0"/>
              <a:t>доречевом</a:t>
            </a:r>
            <a:r>
              <a:rPr lang="ru-RU" dirty="0" smtClean="0"/>
              <a:t> периоде у ребенка с ...(указывается диагноз). 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4. Легкая задержка развития ориентировочно-познавательных и звуковых реакций в </a:t>
            </a:r>
            <a:r>
              <a:rPr lang="ru-RU" dirty="0" err="1" smtClean="0"/>
              <a:t>доречевом</a:t>
            </a:r>
            <a:r>
              <a:rPr lang="ru-RU" dirty="0" smtClean="0"/>
              <a:t> периоде у ребенка с ...(указывается диагноз). 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5. Значительная задержка развития ориентировочно-познавательных и звуковых реакций в </a:t>
            </a:r>
            <a:r>
              <a:rPr lang="ru-RU" dirty="0" err="1" smtClean="0"/>
              <a:t>доречевом</a:t>
            </a:r>
            <a:r>
              <a:rPr lang="ru-RU" dirty="0" smtClean="0"/>
              <a:t> периоде у ребенка с ...(указывается диагноз).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6. Грубая задержка развития ориентировочно-познавательных и звуковых реакций в </a:t>
            </a:r>
            <a:r>
              <a:rPr lang="ru-RU" dirty="0" err="1" smtClean="0"/>
              <a:t>доречевом</a:t>
            </a:r>
            <a:r>
              <a:rPr lang="ru-RU" dirty="0" smtClean="0"/>
              <a:t> периоде у ребенка с ...(указывается диагноз). 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7. Задержка развития ориентировочно-познавательных реакций и предпосылок формирования речи в </a:t>
            </a:r>
            <a:r>
              <a:rPr lang="ru-RU" dirty="0" err="1" smtClean="0"/>
              <a:t>предречевом</a:t>
            </a:r>
            <a:r>
              <a:rPr lang="ru-RU" dirty="0" smtClean="0"/>
              <a:t> периоде у ребенка с ...(указывается диагноз). 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8. Легкая задержка развития ориентировочно-познавательных реакций и предпосылок формирования речи в </a:t>
            </a:r>
            <a:r>
              <a:rPr lang="ru-RU" dirty="0" err="1" smtClean="0"/>
              <a:t>предречевом</a:t>
            </a:r>
            <a:r>
              <a:rPr lang="ru-RU" dirty="0" smtClean="0"/>
              <a:t> периоде у ребенка с ...(указывается диагноз).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9. Значительная задержка развития ориентировочно-познавательных реакций и предпосылок формирования речи в </a:t>
            </a:r>
            <a:r>
              <a:rPr lang="ru-RU" dirty="0" err="1" smtClean="0"/>
              <a:t>предречевом</a:t>
            </a:r>
            <a:r>
              <a:rPr lang="ru-RU" dirty="0" smtClean="0"/>
              <a:t> периоде у ребенка с ...(указывается диагноз). </a:t>
            </a:r>
          </a:p>
          <a:p>
            <a:pPr>
              <a:buNone/>
            </a:pPr>
            <a:r>
              <a:rPr lang="ru-RU" dirty="0" smtClean="0"/>
              <a:t>10. Грубая задержка развития ориентировочно-познавательных реакций и предпосылок формирования речи в </a:t>
            </a:r>
            <a:r>
              <a:rPr lang="ru-RU" dirty="0" err="1" smtClean="0"/>
              <a:t>предречевом</a:t>
            </a:r>
            <a:r>
              <a:rPr lang="ru-RU" dirty="0" smtClean="0"/>
              <a:t> периоде у ребенка с ...(указывается диагноз). </a:t>
            </a:r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0-2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b="1" i="1" dirty="0" smtClean="0"/>
              <a:t>Нормативный вариант развития речи</a:t>
            </a:r>
            <a:r>
              <a:rPr lang="ru-RU" dirty="0" smtClean="0"/>
              <a:t> – развитие речи ребенка нормативно, или отличается определенным своеобразием, но в целом соответствует среднестатистической норме</a:t>
            </a:r>
          </a:p>
          <a:p>
            <a:pPr lvl="0"/>
            <a:r>
              <a:rPr lang="ru-RU" b="1" i="1" dirty="0" smtClean="0"/>
              <a:t>Группа внимания</a:t>
            </a:r>
            <a:r>
              <a:rPr lang="ru-RU" dirty="0" smtClean="0"/>
              <a:t> – речевое развитие ребенка запаздывает не более чем на 0,5 года, в речи присутствует </a:t>
            </a:r>
            <a:r>
              <a:rPr lang="ru-RU" dirty="0" err="1" smtClean="0"/>
              <a:t>эхолалия</a:t>
            </a:r>
            <a:r>
              <a:rPr lang="ru-RU" dirty="0" smtClean="0"/>
              <a:t>, активное использование </a:t>
            </a:r>
            <a:r>
              <a:rPr lang="ru-RU" dirty="0" err="1" smtClean="0"/>
              <a:t>лепетной</a:t>
            </a:r>
            <a:r>
              <a:rPr lang="ru-RU" dirty="0" smtClean="0"/>
              <a:t> речи, ребенок охотно вступает в контакт</a:t>
            </a:r>
          </a:p>
          <a:p>
            <a:pPr lvl="0"/>
            <a:r>
              <a:rPr lang="ru-RU" b="1" i="1" dirty="0" smtClean="0"/>
              <a:t>Группа риска</a:t>
            </a:r>
            <a:r>
              <a:rPr lang="ru-RU" dirty="0" smtClean="0"/>
              <a:t> – отставание ребенка от среднестатистических нормативов превышает 6 мес., ребенок активно общается на невербальном уровне, речевой негативизм выражен незначительно, лепет ограничен;</a:t>
            </a:r>
          </a:p>
          <a:p>
            <a:pPr lvl="0"/>
            <a:r>
              <a:rPr lang="ru-RU" b="1" i="1" dirty="0" smtClean="0"/>
              <a:t>Группа выраженного риска</a:t>
            </a:r>
            <a:r>
              <a:rPr lang="ru-RU" dirty="0" smtClean="0"/>
              <a:t> – вербальные средства общения отсутствуют. Вступает в контакт только с близкими или хорошо знакомыми. Выраженный речевой и поведенческий негативизм. Пользуется вокализациями, отдельными </a:t>
            </a:r>
            <a:r>
              <a:rPr lang="ru-RU" dirty="0" err="1" smtClean="0"/>
              <a:t>лепетными</a:t>
            </a:r>
            <a:r>
              <a:rPr lang="ru-RU" dirty="0" smtClean="0"/>
              <a:t> словами, жестами. Возможно проявление </a:t>
            </a:r>
            <a:r>
              <a:rPr lang="ru-RU" dirty="0" err="1" smtClean="0"/>
              <a:t>дизартрической</a:t>
            </a:r>
            <a:r>
              <a:rPr lang="ru-RU" dirty="0" smtClean="0"/>
              <a:t> симптоматики или явлений, характерных для моторной алалии (открытой </a:t>
            </a:r>
            <a:r>
              <a:rPr lang="ru-RU" dirty="0" err="1" smtClean="0"/>
              <a:t>ринолалии</a:t>
            </a:r>
            <a:r>
              <a:rPr lang="ru-RU" dirty="0" smtClean="0"/>
              <a:t>) и т.п.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2-3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50" y="2071688"/>
            <a:ext cx="6196013" cy="3603625"/>
          </a:xfrm>
        </p:spPr>
        <p:txBody>
          <a:bodyPr rtlCol="0">
            <a:normAutofit fontScale="5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ru-RU" sz="2600" b="1" u="sng" dirty="0" smtClean="0"/>
              <a:t>В центре внимания – формирование коммуникативной речевой деятельности, освоение базовых языковых навыков и единиц: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/>
              <a:t>Метод наблюдения за коммуникативным поведением ребенка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/>
              <a:t>Методика изучения понимания речи.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/>
              <a:t>Обследование активного и пассивного словарного </a:t>
            </a:r>
            <a:r>
              <a:rPr lang="ru-RU" b="1" i="1" dirty="0" smtClean="0"/>
              <a:t>запаса.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/>
              <a:t>Методика изучения понимания и употребления простых предлогов.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/>
              <a:t>Методика обследования звукопроизношения</a:t>
            </a:r>
            <a:r>
              <a:rPr lang="ru-RU" b="1" i="1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Исследование навыка слухового внимания и фонематического восприятия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i="1" dirty="0"/>
              <a:t> </a:t>
            </a:r>
            <a:r>
              <a:rPr lang="ru-RU" b="1" i="1" dirty="0" err="1"/>
              <a:t>Сформированность</a:t>
            </a:r>
            <a:r>
              <a:rPr lang="ru-RU" b="1" i="1" dirty="0"/>
              <a:t> навыков словоизменения и </a:t>
            </a:r>
            <a:r>
              <a:rPr lang="ru-RU" b="1" i="1" dirty="0" smtClean="0"/>
              <a:t>словообразования. 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Возраст 1-3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На данном возрастном этапе как правило используются термины: «задержка речевого развития», задержка темпов речевого развития», темповая задержка речевого развития».</a:t>
            </a:r>
          </a:p>
          <a:p>
            <a:pPr>
              <a:buNone/>
            </a:pPr>
            <a:r>
              <a:rPr lang="ru-RU" dirty="0" smtClean="0"/>
              <a:t>Термин «задержка речевого развития» применяется к большой группе детей раннего возраста, отклонения от нормального речевого онтогенеза которых достаточно выражены, но тип которых еще не определен (Г.В. Чиркина, О.Е. Громова).</a:t>
            </a:r>
          </a:p>
          <a:p>
            <a:pPr>
              <a:buNone/>
            </a:pPr>
            <a:r>
              <a:rPr lang="ru-RU" dirty="0" smtClean="0"/>
              <a:t>Г.В. Чиркина и О.Е. Громова предлагают выделять три группы детей с задержкой речевого развития:</a:t>
            </a:r>
          </a:p>
          <a:p>
            <a:r>
              <a:rPr lang="ru-RU" dirty="0" smtClean="0"/>
              <a:t>- группа внимания – отставание в развитии речи на один </a:t>
            </a:r>
            <a:r>
              <a:rPr lang="ru-RU" dirty="0" err="1" smtClean="0"/>
              <a:t>эпикризный</a:t>
            </a:r>
            <a:r>
              <a:rPr lang="ru-RU" dirty="0" smtClean="0"/>
              <a:t> срок;</a:t>
            </a:r>
          </a:p>
          <a:p>
            <a:r>
              <a:rPr lang="ru-RU" dirty="0" smtClean="0"/>
              <a:t>- группа риска – отставание в развитии речи на два </a:t>
            </a:r>
            <a:r>
              <a:rPr lang="ru-RU" dirty="0" err="1" smtClean="0"/>
              <a:t>эпикризных</a:t>
            </a:r>
            <a:r>
              <a:rPr lang="ru-RU" dirty="0" smtClean="0"/>
              <a:t> срока;</a:t>
            </a:r>
          </a:p>
          <a:p>
            <a:r>
              <a:rPr lang="ru-RU" dirty="0" smtClean="0"/>
              <a:t>- группа выраженного риска – отставание в развитии речи на три и более </a:t>
            </a:r>
            <a:r>
              <a:rPr lang="ru-RU" dirty="0" err="1" smtClean="0"/>
              <a:t>эпикризных</a:t>
            </a:r>
            <a:r>
              <a:rPr lang="ru-RU" dirty="0" smtClean="0"/>
              <a:t> срока.</a:t>
            </a:r>
          </a:p>
          <a:p>
            <a:pPr>
              <a:buNone/>
            </a:pPr>
            <a:r>
              <a:rPr lang="ru-RU" dirty="0" smtClean="0"/>
              <a:t> По  параметру </a:t>
            </a:r>
            <a:r>
              <a:rPr lang="ru-RU" dirty="0" err="1" smtClean="0"/>
              <a:t>сочетанности</a:t>
            </a:r>
            <a:r>
              <a:rPr lang="ru-RU" dirty="0" smtClean="0"/>
              <a:t> или вторичности дефекта (возраст 2-3 года).</a:t>
            </a:r>
          </a:p>
          <a:p>
            <a:pPr eaLnBrk="1" hangingPunct="1"/>
            <a:r>
              <a:rPr lang="ru-RU" dirty="0" err="1" smtClean="0"/>
              <a:t>Неосложненная</a:t>
            </a:r>
            <a:r>
              <a:rPr lang="ru-RU" dirty="0" smtClean="0"/>
              <a:t> задержка речевого развития.</a:t>
            </a:r>
          </a:p>
          <a:p>
            <a:pPr eaLnBrk="1" hangingPunct="1"/>
            <a:r>
              <a:rPr lang="ru-RU" dirty="0" smtClean="0"/>
              <a:t>Задержки речевого развития при равномерном характере нарушений в других сферах (двигательной, сенсорной, эмоциональной и т.п.).</a:t>
            </a:r>
          </a:p>
          <a:p>
            <a:pPr eaLnBrk="1" hangingPunct="1"/>
            <a:r>
              <a:rPr lang="ru-RU" dirty="0" smtClean="0"/>
              <a:t>Грубая задержка речевого развития при парциальных нарушениях других психических функций.</a:t>
            </a:r>
          </a:p>
          <a:p>
            <a:pPr eaLnBrk="1" hangingPunct="1"/>
            <a:r>
              <a:rPr lang="ru-RU" dirty="0" smtClean="0"/>
              <a:t>Задержки речевого развития в структуре сложного дефекта.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2-3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u="sng" dirty="0" smtClean="0"/>
              <a:t>Оценка результатов логопедического обследования:</a:t>
            </a:r>
            <a:r>
              <a:rPr lang="ru-RU" dirty="0" smtClean="0"/>
              <a:t> </a:t>
            </a:r>
          </a:p>
          <a:p>
            <a:pPr lvl="0"/>
            <a:r>
              <a:rPr lang="ru-RU" b="1" i="1" dirty="0" smtClean="0"/>
              <a:t>Нормативный вариант развития речи</a:t>
            </a:r>
            <a:r>
              <a:rPr lang="ru-RU" dirty="0" smtClean="0"/>
              <a:t> – развитие речи ребенка нормативно, или отличается определенным своеобразием, но в целом соответствует среднестатистической норме</a:t>
            </a:r>
          </a:p>
          <a:p>
            <a:pPr lvl="0"/>
            <a:r>
              <a:rPr lang="ru-RU" b="1" i="1" dirty="0" smtClean="0"/>
              <a:t>Группа внимания</a:t>
            </a:r>
            <a:r>
              <a:rPr lang="ru-RU" dirty="0" smtClean="0"/>
              <a:t> – речевое развитие ребенка запаздывает не более чем на 0,5 года, в речи присутствует активная </a:t>
            </a:r>
            <a:r>
              <a:rPr lang="ru-RU" dirty="0" err="1" smtClean="0"/>
              <a:t>эхолалия</a:t>
            </a:r>
            <a:r>
              <a:rPr lang="ru-RU" dirty="0" smtClean="0"/>
              <a:t>, формируются начатки фразы, ребенок охотно вступает в контакт</a:t>
            </a:r>
          </a:p>
          <a:p>
            <a:pPr lvl="0"/>
            <a:r>
              <a:rPr lang="ru-RU" b="1" i="1" dirty="0" smtClean="0"/>
              <a:t>Группа риска</a:t>
            </a:r>
            <a:r>
              <a:rPr lang="ru-RU" dirty="0" smtClean="0"/>
              <a:t> – отставание ребенка от среднестатистических нормативов превышает 6 мес., ребенок активно общается на невербальном уровне, речевой негативизм выражен незначительно, </a:t>
            </a:r>
            <a:r>
              <a:rPr lang="ru-RU" dirty="0" err="1" smtClean="0"/>
              <a:t>эхолалия</a:t>
            </a:r>
            <a:r>
              <a:rPr lang="ru-RU" dirty="0" smtClean="0"/>
              <a:t> отсутствует;</a:t>
            </a:r>
          </a:p>
          <a:p>
            <a:pPr lvl="0"/>
            <a:r>
              <a:rPr lang="ru-RU" b="1" i="1" dirty="0" smtClean="0"/>
              <a:t>Группа выраженного риска</a:t>
            </a:r>
            <a:r>
              <a:rPr lang="ru-RU" dirty="0" smtClean="0"/>
              <a:t> – вербальные средства общения отсутствуют. Вступает в контакт только с близкими или хорошо знакомыми. Выраженный речевой и поведенческий негативизм. Пользуется вокализациями, отдельными </a:t>
            </a:r>
            <a:r>
              <a:rPr lang="ru-RU" dirty="0" err="1" smtClean="0"/>
              <a:t>лепетными</a:t>
            </a:r>
            <a:r>
              <a:rPr lang="ru-RU" dirty="0" smtClean="0"/>
              <a:t> словами, жестами. Возможно проявление </a:t>
            </a:r>
            <a:r>
              <a:rPr lang="ru-RU" dirty="0" err="1" smtClean="0"/>
              <a:t>дизартрической</a:t>
            </a:r>
            <a:r>
              <a:rPr lang="ru-RU" dirty="0" smtClean="0"/>
              <a:t> симптоматики или явлений, характерных для моторной алалии (открытой </a:t>
            </a:r>
            <a:r>
              <a:rPr lang="ru-RU" dirty="0" err="1" smtClean="0"/>
              <a:t>ринолалии</a:t>
            </a:r>
            <a:r>
              <a:rPr lang="ru-RU" dirty="0" smtClean="0"/>
              <a:t>) и т.п.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968375"/>
          </a:xfrm>
        </p:spPr>
        <p:txBody>
          <a:bodyPr/>
          <a:lstStyle/>
          <a:p>
            <a:pPr eaLnBrk="1" hangingPunct="1"/>
            <a:r>
              <a:rPr lang="ru-RU" dirty="0" smtClean="0"/>
              <a:t>3-5 лет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1" y="1785938"/>
            <a:ext cx="7620000" cy="4143375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ru-RU" sz="2600" b="1" u="sng" dirty="0" smtClean="0"/>
              <a:t>В центре внимание – становление языковой способности – освоение основных законов языковой системы: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/>
              <a:t>Метод наблюдения за коммуникативным поведением </a:t>
            </a:r>
            <a:r>
              <a:rPr lang="ru-RU" b="1" i="1" dirty="0" smtClean="0"/>
              <a:t>ребенка.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/>
              <a:t>Обследование связной </a:t>
            </a:r>
            <a:r>
              <a:rPr lang="ru-RU" b="1" i="1" dirty="0" smtClean="0"/>
              <a:t>речи.</a:t>
            </a:r>
            <a:endParaRPr lang="ru-RU" b="1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/>
              <a:t>Методика обследования объема пассивного и активного словарного </a:t>
            </a:r>
            <a:r>
              <a:rPr lang="ru-RU" b="1" i="1" dirty="0" smtClean="0"/>
              <a:t>запаса.</a:t>
            </a:r>
            <a:endParaRPr lang="ru-RU" b="1" i="1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Методика обследования грамматического строя.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Методика </a:t>
            </a:r>
            <a:r>
              <a:rPr lang="ru-RU" b="1" i="1" dirty="0"/>
              <a:t>обследования звуковой </a:t>
            </a:r>
            <a:r>
              <a:rPr lang="ru-RU" b="1" i="1" dirty="0" smtClean="0"/>
              <a:t>стороны </a:t>
            </a:r>
            <a:r>
              <a:rPr lang="ru-RU" b="1" i="1" dirty="0"/>
              <a:t>речи.</a:t>
            </a:r>
            <a:endParaRPr lang="ru-RU" b="1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/>
              <a:t>Обследование строения и двигательных функций артикуляционного аппарата</a:t>
            </a:r>
            <a:r>
              <a:rPr lang="ru-RU" b="1" i="1" dirty="0" smtClean="0"/>
              <a:t>.</a:t>
            </a:r>
            <a:r>
              <a:rPr lang="ru-RU" b="1" dirty="0"/>
              <a:t> </a:t>
            </a:r>
            <a:endParaRPr lang="ru-RU" b="1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Методика обследования заикания.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Методика обследования просодической стороны речи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b="1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3-5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19749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 первичной речевой патологии возможны следующие заключения </a:t>
            </a:r>
            <a:r>
              <a:rPr lang="ru-RU" sz="1200" b="1" u="sng" dirty="0" smtClean="0">
                <a:latin typeface="Times New Roman" pitchFamily="18" charset="0"/>
                <a:cs typeface="Times New Roman" pitchFamily="18" charset="0"/>
              </a:rPr>
              <a:t>в рамках </a:t>
            </a:r>
            <a:r>
              <a:rPr lang="ru-RU" sz="1200" b="1" u="sng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1200" b="1" u="sng" dirty="0" smtClean="0">
                <a:latin typeface="Times New Roman" pitchFamily="18" charset="0"/>
                <a:cs typeface="Times New Roman" pitchFamily="18" charset="0"/>
              </a:rPr>
              <a:t>- педагогической классификации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 года – общее недоразвитие речи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уровня;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 года – общее недоразвитие речи 1 уровня, общее недоразвитие речи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уровня; фонетическое недоразвитие (при наличии патологических укладов);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 лет - общее недоразвитие речи 1 уровня, общее недоразвитие речи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уровня; общее недоразвитие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уровня; фонетическое недоразвитие; фонетико-фонематическое недоразвитие.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рамках </a:t>
            </a:r>
            <a:r>
              <a:rPr lang="ru-RU" sz="1200" b="1" u="sng" dirty="0" smtClean="0">
                <a:latin typeface="Times New Roman" pitchFamily="18" charset="0"/>
                <a:cs typeface="Times New Roman" pitchFamily="18" charset="0"/>
              </a:rPr>
              <a:t>клинико-педагогической классификации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возможны следующие варианты:</a:t>
            </a:r>
          </a:p>
          <a:p>
            <a:pPr lvl="0">
              <a:buFont typeface="Wingdings" pitchFamily="2" charset="2"/>
              <a:buChar char="q"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Дислалия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механическая\функциональная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buFont typeface="Wingdings" pitchFamily="2" charset="2"/>
              <a:buChar char="q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Дизартрия (форма в соответствии с используемой классификацией и по согласованию с неврологом при его наличии; степень выраженности: легкая, умеренная, тяжелая)</a:t>
            </a:r>
          </a:p>
          <a:p>
            <a:pPr lvl="0">
              <a:buFont typeface="Wingdings" pitchFamily="2" charset="2"/>
              <a:buChar char="q"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Ринолалия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(открытая дооперационный период/послеоперационный, закрытая, функциональная /органическая)</a:t>
            </a:r>
          </a:p>
          <a:p>
            <a:pPr lvl="0">
              <a:buFont typeface="Wingdings" pitchFamily="2" charset="2"/>
              <a:buChar char="q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Алалия (моторная (экспрессивная), сенсорная 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импрессивная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buFont typeface="Wingdings" pitchFamily="2" charset="2"/>
              <a:buChar char="q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Афазия (моторная, сенсорная)</a:t>
            </a:r>
          </a:p>
          <a:p>
            <a:pPr lvl="0">
              <a:buFont typeface="Wingdings" pitchFamily="2" charset="2"/>
              <a:buChar char="q"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Дисфония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(форма,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органическая\функциональная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степень выраженности).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При наличии признаков, характерных для клинической формы речевой патологии (алалии, дизартрии,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ринолалии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 проч.). Заключение может быть сформулировано следующим образом: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Общее недоразвитие речи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уровня у ребенка с моторной алалией.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Или: Общее недоразвитие речи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уровня. Дизартрия.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 наличии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вторичного речевого недоразвития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описывается, какие языковые средства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несформированы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 ребенка.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Если отмечается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сочетание нескольких форм патологии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в том числе, сенсорная, нарушение опорно-двигательного аппарата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др.,то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указывается клиническая форма речевой патологии. При системных нарушениях речи возможно использование термина «системное недоразвитие речи легкой/средней/тяжелой степени».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 наличии запинок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несудорожного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характера возможно заключение: «риск возникновения заикания»</a:t>
            </a:r>
          </a:p>
          <a:p>
            <a:pPr>
              <a:buNone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Обнаружить наличие/отсутствие отклонений в речевом развитии ребенка.</a:t>
            </a:r>
          </a:p>
          <a:p>
            <a:pPr lvl="0"/>
            <a:r>
              <a:rPr lang="ru-RU" dirty="0" smtClean="0"/>
              <a:t>Определить характер дефекта с точки зрения первичности/вторичности речевого недоразвития, или в качестве компонента сложного (сочетанного) дефекта.</a:t>
            </a:r>
          </a:p>
          <a:p>
            <a:pPr lvl="0"/>
            <a:r>
              <a:rPr lang="ru-RU" dirty="0" smtClean="0"/>
              <a:t>Выявить структуру дефекта.</a:t>
            </a:r>
          </a:p>
          <a:p>
            <a:pPr lvl="0"/>
            <a:r>
              <a:rPr lang="ru-RU" dirty="0" smtClean="0"/>
              <a:t>Установить уровень развития речи и сформулировать логопедическое заключение.</a:t>
            </a:r>
          </a:p>
          <a:p>
            <a:pPr lvl="0"/>
            <a:r>
              <a:rPr lang="ru-RU" dirty="0" smtClean="0"/>
              <a:t>Спрогнозировать степень </a:t>
            </a:r>
            <a:r>
              <a:rPr lang="ru-RU" dirty="0" err="1" smtClean="0"/>
              <a:t>обучаемости</a:t>
            </a:r>
            <a:r>
              <a:rPr lang="ru-RU" dirty="0" smtClean="0"/>
              <a:t> ребенка в аспекте формирования полноценной речевой деятельности, выявить наличие рисков в освоении им программного материала и определить образовательную программу и организационную форму обучения.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3-5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u="sng" dirty="0" smtClean="0"/>
              <a:t>Оценка результатов логопедического обследования.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Могут быть</a:t>
            </a:r>
            <a:r>
              <a:rPr lang="ru-RU" b="1" dirty="0" smtClean="0"/>
              <a:t> УСЛОВНО </a:t>
            </a:r>
            <a:r>
              <a:rPr lang="ru-RU" dirty="0" smtClean="0"/>
              <a:t>выделены следующие варианты</a:t>
            </a:r>
            <a:r>
              <a:rPr lang="ru-RU" b="1" dirty="0" smtClean="0"/>
              <a:t> </a:t>
            </a:r>
            <a:r>
              <a:rPr lang="ru-RU" dirty="0" smtClean="0"/>
              <a:t>речевого развития:</a:t>
            </a:r>
          </a:p>
          <a:p>
            <a:r>
              <a:rPr lang="ru-RU" b="1" i="1" dirty="0" smtClean="0"/>
              <a:t>Нормативное развитие речи  - </a:t>
            </a:r>
            <a:r>
              <a:rPr lang="ru-RU" dirty="0" smtClean="0"/>
              <a:t>темпы формирования речевой деятельности  и языковых средств, характер их становления соответствует среднестатистической норме с учетом индивидуальной вариативности.</a:t>
            </a:r>
          </a:p>
          <a:p>
            <a:r>
              <a:rPr lang="ru-RU" b="1" i="1" dirty="0" smtClean="0"/>
              <a:t>Группа внимания</a:t>
            </a:r>
            <a:r>
              <a:rPr lang="ru-RU" dirty="0" smtClean="0"/>
              <a:t> –  речь и коммуникативные навыки ребенка развиты по возрасту, отмечаются недостатки произношения отдельных звуков раннего онтогенеза,  не соответствующие возрастным нормативам (от 3х лет), недостатки различения 1-3 пар фонем (4-5 лет).</a:t>
            </a:r>
          </a:p>
          <a:p>
            <a:r>
              <a:rPr lang="ru-RU" b="1" i="1" dirty="0" smtClean="0"/>
              <a:t>Группа риска, требующая организации логопедической работы, возможно в форме инклюзивного образования</a:t>
            </a:r>
            <a:r>
              <a:rPr lang="ru-RU" dirty="0" smtClean="0"/>
              <a:t> – 3-4 года: у ребенка отмечается отставание лексико-грамматической стороны речи от возрастных среднестатистических нормативов не более чем на 6 мес. / 4-5 лет: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звукопроизношения более 10 фонем/ 3-5 лет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фонематического восприятия (смешивает более 5 пар фонем) /</a:t>
            </a:r>
            <a:r>
              <a:rPr lang="ru-RU" dirty="0" err="1" smtClean="0"/>
              <a:t>нерезко</a:t>
            </a:r>
            <a:r>
              <a:rPr lang="ru-RU" dirty="0" smtClean="0"/>
              <a:t> выраженный речевой негативизм/ итерации (заикание), незначительно затрудняющие процесс коммуникации.</a:t>
            </a:r>
          </a:p>
          <a:p>
            <a:r>
              <a:rPr lang="ru-RU" b="1" i="1" dirty="0" smtClean="0"/>
              <a:t>Группа выраженного риска (недоразвитие речи), </a:t>
            </a:r>
            <a:r>
              <a:rPr lang="ru-RU" dirty="0" smtClean="0"/>
              <a:t> </a:t>
            </a:r>
            <a:r>
              <a:rPr lang="ru-RU" b="1" i="1" dirty="0" smtClean="0"/>
              <a:t>требующая организации логопедической работы, возможно в форме инклюзивного образования или в специализированной группе (в зависимости от характера и </a:t>
            </a:r>
            <a:r>
              <a:rPr lang="ru-RU" dirty="0" smtClean="0"/>
              <a:t> </a:t>
            </a:r>
            <a:r>
              <a:rPr lang="ru-RU" b="1" dirty="0" smtClean="0"/>
              <a:t>степени устойчивости дефекта</a:t>
            </a:r>
            <a:r>
              <a:rPr lang="ru-RU" dirty="0" smtClean="0"/>
              <a:t>) – системное недоразвитие речи средней степени тяжести /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звукопроизношения (более 15 фонем) и фонематического восприятие (более 9 фонемных пар)/ выраженный негативизм/ заикание с выраженным судорожным компонентом/ затрудненность коммуникации даже с близкими людьми.</a:t>
            </a:r>
          </a:p>
          <a:p>
            <a:r>
              <a:rPr lang="ru-RU" b="1" i="1" dirty="0" smtClean="0"/>
              <a:t>Нарушение речевого развития, требующее организации логопедической работы в условиях</a:t>
            </a:r>
            <a:r>
              <a:rPr lang="ru-RU" dirty="0" smtClean="0"/>
              <a:t> </a:t>
            </a:r>
            <a:r>
              <a:rPr lang="ru-RU" b="1" dirty="0" smtClean="0"/>
              <a:t>специализированной группы</a:t>
            </a:r>
            <a:r>
              <a:rPr lang="ru-RU" dirty="0" smtClean="0"/>
              <a:t> - отсутствие или начатки фразовой речи/ выраженный речевой и поведенческий негативизм.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5-7 лет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ru-RU" b="1" u="sng" dirty="0" smtClean="0"/>
              <a:t>В центре внимания – освоение форм связной речи, формирование языковых систем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/>
              <a:t>Метод наблюдения за коммуникативным поведением </a:t>
            </a:r>
            <a:r>
              <a:rPr lang="ru-RU" b="1" i="1" dirty="0" smtClean="0"/>
              <a:t>ребенка.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/>
              <a:t>Обследование связной </a:t>
            </a:r>
            <a:r>
              <a:rPr lang="ru-RU" b="1" i="1" dirty="0" smtClean="0"/>
              <a:t>речи.</a:t>
            </a:r>
            <a:endParaRPr lang="ru-RU" b="1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/>
              <a:t>Методика обследования словарного </a:t>
            </a:r>
            <a:r>
              <a:rPr lang="ru-RU" b="1" i="1" dirty="0" smtClean="0"/>
              <a:t>запаса.</a:t>
            </a:r>
            <a:endParaRPr lang="ru-RU" b="1" i="1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/>
              <a:t>Методика обследования звуковой </a:t>
            </a:r>
            <a:r>
              <a:rPr lang="ru-RU" b="1" i="1" dirty="0" smtClean="0"/>
              <a:t>стороны </a:t>
            </a:r>
            <a:r>
              <a:rPr lang="ru-RU" b="1" i="1" dirty="0"/>
              <a:t>речи</a:t>
            </a:r>
            <a:r>
              <a:rPr lang="ru-RU" b="1" i="1" dirty="0" smtClean="0"/>
              <a:t>.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/>
              <a:t>Методика обследования грамматического </a:t>
            </a:r>
            <a:r>
              <a:rPr lang="ru-RU" b="1" i="1" dirty="0" smtClean="0"/>
              <a:t>строя.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Обследование просодической стороны речи </a:t>
            </a:r>
            <a:r>
              <a:rPr lang="ru-RU" b="1" i="1" smtClean="0"/>
              <a:t>и заикания.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5-7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301038" cy="492922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При первичной речевой патологии возможны следующие заключения в </a:t>
            </a:r>
            <a:r>
              <a:rPr lang="ru-RU" sz="3700" b="1" u="sng" dirty="0" smtClean="0">
                <a:latin typeface="Times New Roman" pitchFamily="18" charset="0"/>
                <a:cs typeface="Times New Roman" pitchFamily="18" charset="0"/>
              </a:rPr>
              <a:t>рамках </a:t>
            </a:r>
            <a:r>
              <a:rPr lang="ru-RU" sz="3700" b="1" u="sng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3700" b="1" u="sng" dirty="0" smtClean="0">
                <a:latin typeface="Times New Roman" pitchFamily="18" charset="0"/>
                <a:cs typeface="Times New Roman" pitchFamily="18" charset="0"/>
              </a:rPr>
              <a:t>- педагогической классификации: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Общее недоразвитие речи 1 уровня, общее недоразвитие речи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уровня; общее недоразвитие речи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уровня; общее недоразвитие речи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уровня (только для детей 7го года жизни), 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фонетическое недоразвитие; 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фонетико-фонематическое недоразвитие.</a:t>
            </a:r>
          </a:p>
          <a:p>
            <a:pPr>
              <a:buNone/>
            </a:pPr>
            <a:r>
              <a:rPr lang="ru-RU" sz="3700" b="1" u="sng" dirty="0" smtClean="0">
                <a:latin typeface="Times New Roman" pitchFamily="18" charset="0"/>
                <a:cs typeface="Times New Roman" pitchFamily="18" charset="0"/>
              </a:rPr>
              <a:t>В рамках клинико-педагогической классификации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возможны следующие варианты:</a:t>
            </a:r>
          </a:p>
          <a:p>
            <a:pPr lvl="0">
              <a:buFont typeface="Wingdings" pitchFamily="2" charset="2"/>
              <a:buChar char="q"/>
            </a:pP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Дислалия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механическая\функциональная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buFont typeface="Wingdings" pitchFamily="2" charset="2"/>
              <a:buChar char="q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Дизартрия (форма в соответствии с используемой классификацией и по согласованию с неврологом при его наличии; степень выраженности: легкая, умеренная, тяжелая)</a:t>
            </a:r>
          </a:p>
          <a:p>
            <a:pPr lvl="0">
              <a:buFont typeface="Wingdings" pitchFamily="2" charset="2"/>
              <a:buChar char="q"/>
            </a:pP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Ринолалия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(открытая дооперационный период/послеоперационный, закрытая, функциональная /органическая)</a:t>
            </a:r>
          </a:p>
          <a:p>
            <a:pPr lvl="0">
              <a:buFont typeface="Wingdings" pitchFamily="2" charset="2"/>
              <a:buChar char="q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Алалия (моторная (экспрессивная), сенсорная (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импрессивная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buFont typeface="Wingdings" pitchFamily="2" charset="2"/>
              <a:buChar char="q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Афазия (моторная, сенсорная)</a:t>
            </a:r>
          </a:p>
          <a:p>
            <a:pPr lvl="0">
              <a:buFont typeface="Wingdings" pitchFamily="2" charset="2"/>
              <a:buChar char="q"/>
            </a:pP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Дисфония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(форма,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органическая\функциональная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, степень выраженности).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При наличии признаков, характерных для клинической формы речевой патологии (алалии, дизартрии,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ринолалии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и проч.). Заключение может быть сформулировано следующим образом: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Общее недоразвитие речи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уровня у ребенка с моторной алалией.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Или: Общее недоразвитие речи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уровня. Дизартрия.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При наличии </a:t>
            </a:r>
            <a:r>
              <a:rPr lang="ru-RU" sz="3700" b="1" u="sng" dirty="0" smtClean="0">
                <a:latin typeface="Times New Roman" pitchFamily="18" charset="0"/>
                <a:cs typeface="Times New Roman" pitchFamily="18" charset="0"/>
              </a:rPr>
              <a:t>вторичного речевого недоразвития о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писывается, какие языковые средства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несформированы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у ребенка.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Если отмечается сочетание нескольких форм патологии, в том числе, сенсорная, нарушение опорно-двигательного аппарата и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др.,то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указывается клиническая форма речевой патологии. При системных нарушениях речи возможно использование термина «системное недоразвитие речи легкой/средней/тяжелой степени».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При наличии запинок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несудорожного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характера возможно заключение: «риск возникновения заикания».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При наличии пароксизмов заикания логопедическое заключение может быть сформулировано следующим образом: заикание легкой/средней/тяжелой степени. Указывается характер судорог и место их возникновения. Отмечается наличие/отсутствие фиксации на дефекте.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5-7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b="1" u="sng" dirty="0" smtClean="0"/>
              <a:t>Оценка результатов комплексного обследования:</a:t>
            </a:r>
            <a:r>
              <a:rPr lang="ru-RU" dirty="0" smtClean="0"/>
              <a:t> </a:t>
            </a:r>
          </a:p>
          <a:p>
            <a:r>
              <a:rPr lang="ru-RU" sz="3400" b="1" dirty="0" smtClean="0"/>
              <a:t>Нормативное развитие  речи - </a:t>
            </a:r>
            <a:r>
              <a:rPr lang="ru-RU" sz="3400" dirty="0" smtClean="0"/>
              <a:t>темпы формирования речевой деятельности  и языковых средств, характер их становления соответствует среднестатистической норме с учетом индивидуальной вариативности.</a:t>
            </a:r>
          </a:p>
          <a:p>
            <a:r>
              <a:rPr lang="ru-RU" sz="3400" b="1" i="1" dirty="0" smtClean="0"/>
              <a:t>Пограничное состояние – группа риска, требуется начать занятия с логопедом, возможно в условиях инклюзивной формы обучения </a:t>
            </a:r>
            <a:r>
              <a:rPr lang="ru-RU" sz="3400" i="1" dirty="0" smtClean="0"/>
              <a:t>– </a:t>
            </a:r>
            <a:r>
              <a:rPr lang="ru-RU" sz="3400" dirty="0" smtClean="0"/>
              <a:t>при обследовании наблюдаются: недостатки произношения звуков (не более 6ти фонем)/ недостатки фонематического слуха (затрудняется в различении не более 4х оппозиционных пар фонем)/ незначительное  сужение словарного запаса и неустойчивое использование сложных грамматических форм и конструкций/ легкая степень нарушения тембра голоса/ в эмоционально напряженной ситуации наблюдаются  отдельные запинки судорожного характера, не препятствующие эффективной коммуникации.</a:t>
            </a:r>
          </a:p>
          <a:p>
            <a:r>
              <a:rPr lang="ru-RU" sz="3400" b="1" i="1" dirty="0" smtClean="0"/>
              <a:t>Негрубое недоразвитие речи – требуется организации логопедической помощи в условиях, предпочтительно, группы компенсирующей направленности</a:t>
            </a:r>
            <a:r>
              <a:rPr lang="ru-RU" sz="3400" dirty="0" smtClean="0"/>
              <a:t>– специалист отмечает: фонетико-фонематическое недоразвитие (более 7 звуков дефектно, не различает более 5 пар фонем)/ лексико-грамматическое недоразвитие, средней степени тяжести (не препятствующее бытовому общению) /общее недоразвитие речи </a:t>
            </a:r>
            <a:r>
              <a:rPr lang="en-US" sz="3400" dirty="0" smtClean="0"/>
              <a:t>III</a:t>
            </a:r>
            <a:r>
              <a:rPr lang="ru-RU" sz="3400" dirty="0" smtClean="0"/>
              <a:t> уровня, / незначительные нарушения качественных характеристик (тембра, силы, высоты) голоса/ наличие регулярных запинок судорожного характера при которых отмечается затруднение в реализации коммуникации в отдельных ситуациях общения.</a:t>
            </a:r>
          </a:p>
          <a:p>
            <a:r>
              <a:rPr lang="ru-RU" sz="3400" b="1" i="1" dirty="0" smtClean="0"/>
              <a:t>Грубое недоразвитие речи – предполагает организацию коррекции речевых недостатков в специализированных группах. Возможно участие других специалистов в рамках психолого-педагогического сопровождения </a:t>
            </a:r>
            <a:r>
              <a:rPr lang="ru-RU" sz="3400" dirty="0" smtClean="0"/>
              <a:t>– отмечается: общее недоразвитие речи </a:t>
            </a:r>
            <a:r>
              <a:rPr lang="en-US" sz="3400" dirty="0" smtClean="0"/>
              <a:t>II</a:t>
            </a:r>
            <a:r>
              <a:rPr lang="ru-RU" sz="3400" dirty="0" smtClean="0"/>
              <a:t>уровня/  грубое лексико-грамматическое недоразвитие/ доступно понимание </a:t>
            </a:r>
            <a:r>
              <a:rPr lang="ru-RU" sz="3400" dirty="0" err="1" smtClean="0"/>
              <a:t>фактологии</a:t>
            </a:r>
            <a:r>
              <a:rPr lang="ru-RU" sz="3400" dirty="0" smtClean="0"/>
              <a:t> текста, не доступно понимание скрытого смысла/ грубые нарушения качественных характеристик голоса (тембра, силы, высоты и </a:t>
            </a:r>
            <a:r>
              <a:rPr lang="ru-RU" sz="3400" dirty="0" err="1" smtClean="0"/>
              <a:t>др</a:t>
            </a:r>
            <a:r>
              <a:rPr lang="ru-RU" sz="3400" dirty="0" smtClean="0"/>
              <a:t>), препятствующие успешной социализации/ выраженная степень тяжести заикания/ выраженный речевой негативизм, ограничивающий эффективное общение в различных коммуникативных ситуациях и препятствующая успешной социализации.</a:t>
            </a:r>
          </a:p>
          <a:p>
            <a:r>
              <a:rPr lang="ru-RU" sz="3400" b="1" i="1" dirty="0" smtClean="0"/>
              <a:t>Крайне тяжелое недоразвитие речи – рекомендуется обучение в условиях специализированных групп компенсирующей направленности. Как правило требуется команда специалистов, в соответствии со структурой дефекта, для осуществления полноценной коррекции </a:t>
            </a:r>
            <a:r>
              <a:rPr lang="ru-RU" sz="3400" dirty="0" smtClean="0"/>
              <a:t>– Фиксируется: общее недоразвитие речи </a:t>
            </a:r>
            <a:r>
              <a:rPr lang="en-US" sz="3400" dirty="0" smtClean="0"/>
              <a:t>I</a:t>
            </a:r>
            <a:r>
              <a:rPr lang="ru-RU" sz="3400" dirty="0" smtClean="0"/>
              <a:t> уровня/ грубое недоразвитие всех сторон устной речи или отсутствие вербальных средств общения, обуславливающее трудности реализации эффективной бытовой коммуникации/  понимание </a:t>
            </a:r>
            <a:r>
              <a:rPr lang="ru-RU" sz="3400" dirty="0" err="1" smtClean="0"/>
              <a:t>фактологии</a:t>
            </a:r>
            <a:r>
              <a:rPr lang="ru-RU" sz="3400" dirty="0" smtClean="0"/>
              <a:t> текста носит отрывочный характер/ отсутствие звучного голоса/ заикание тяжелой степени тяжести, затрудняющее процесс бытового общения/ также выраженные коммуникативные трудности различного генеза, в частности речевой и поведенческий негативизм, элективный </a:t>
            </a:r>
            <a:r>
              <a:rPr lang="ru-RU" sz="3400" dirty="0" err="1" smtClean="0"/>
              <a:t>мутизм</a:t>
            </a:r>
            <a:r>
              <a:rPr lang="ru-RU" sz="3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7-11 лет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785938"/>
            <a:ext cx="7619999" cy="4386262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ru-RU" b="1" u="sng" dirty="0" smtClean="0"/>
              <a:t>В центре внимания базовые предпосылки освоения школьной программы и первоначальные навыки письма и чтения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Методика </a:t>
            </a:r>
            <a:r>
              <a:rPr lang="ru-RU" b="1" i="1" dirty="0"/>
              <a:t>обследования письменной речи</a:t>
            </a: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ru-RU" b="1" i="1" dirty="0" smtClean="0"/>
              <a:t> (письма и чтения).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/>
              <a:t>Методика обследования связной </a:t>
            </a:r>
            <a:r>
              <a:rPr lang="ru-RU" b="1" i="1" dirty="0" smtClean="0"/>
              <a:t>речи.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/>
              <a:t>Методика обследования грамматического </a:t>
            </a:r>
            <a:r>
              <a:rPr lang="ru-RU" b="1" i="1" dirty="0" smtClean="0"/>
              <a:t>строя.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Обследование словарного запаса.</a:t>
            </a:r>
            <a:endParaRPr lang="ru-RU" b="1" i="1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Обследование звуковой стороны речи.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Исследование состояния звукового анализа.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Методика обследования просодической стороны речи.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Методика обследования заикания.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7-11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 данном возрастном этапе заключение зависит от этапа обучения. В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добукварный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или букварный период основой заключения является описание состояния устной речи и определение риска появления нарушений письменной речи. Поэтому заключения могут формулироваться также,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и в дошкольном возрасте.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послебукварном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периоде основой заключение является анализ состояния письменной речи, например, для детей, у которых недостатки чтения и письма детерминированы недоразвитием устной речи: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Нарушения процессов чтения и письма, обусловленные фонетико-фонематическим недоразвитием;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Нарушения процессов чтения и письма, обусловленные фонематическим недоразвитием;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Нарушения процессов чтения и письма, обусловленные общим недоразвитием речи.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Если у детей отмечаются нарушения чтения и письма, обусловленные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несформированности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других психических процессов, в заключении используются термины «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дисграфия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дислексия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» с уточнением формы. Достаточно часто диагностируется смешанная форма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дислексии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дисграфии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800" b="1" u="sng" dirty="0" smtClean="0">
                <a:latin typeface="Times New Roman" pitchFamily="18" charset="0"/>
                <a:cs typeface="Times New Roman" pitchFamily="18" charset="0"/>
              </a:rPr>
              <a:t>рамках клинико-педагогической классификации возможны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следующие варианты:</a:t>
            </a:r>
          </a:p>
          <a:p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Дислалия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механическая\функциональная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Дизартрия (форма в соответствии с используемой классификацией и по согласованию с неврологом при его наличии; степень выраженности: легкая, умеренная, тяжелая)</a:t>
            </a:r>
          </a:p>
          <a:p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Ринолалия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(открытая дооперационный период/послеоперационный, закрытая, функциональная /органическая)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Алалия (моторная (экспрессивная), сенсорная (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импрессивная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Афазия (моторная, сенсорная)</a:t>
            </a:r>
          </a:p>
          <a:p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Дисфония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(форма,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органическая\функциональная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степень выраженности).</a:t>
            </a:r>
          </a:p>
          <a:p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Тахилалия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брадилалия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(органическая/функциональная),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другте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нарушения темпа речи.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При наличии заикания логопедическое заключение может быть сформулировано следующим образом: заикание легкой/средней/тяжелой степени, при этом отмечается локализация судорог (артикуляционные, голосовые, дыхательные или их сочетания), характер судорог (тонические,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клонические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тоно-клонические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клоно-тонические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). Отмечается наличие/отсутствие фиксации на дефекте,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логофобия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Возможны различные сочетания недоразвития языковых средств и средств общения, что должно найти отражение в речевых картах и заключениях.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Если отмечается сочетание нескольких форм патологии, в том числе, сенсорная, нарушение опорно-двигательного аппарата и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др.,то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указывается клиническая форма речевой патологии. При системных нарушениях речи возможно использование термина «системное недоразвитие речи легкой/средней/тяжелой степени».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Также в заключении могут быть указаны дополнительные сведения, если они не укладываются в данные формулировки.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7-11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900" b="1" u="sng" dirty="0" smtClean="0"/>
              <a:t>Оценка результатов логопедического обследования:</a:t>
            </a:r>
            <a:r>
              <a:rPr lang="ru-RU" sz="900" dirty="0" smtClean="0"/>
              <a:t> </a:t>
            </a:r>
          </a:p>
          <a:p>
            <a:r>
              <a:rPr lang="ru-RU" sz="900" b="1" dirty="0" smtClean="0"/>
              <a:t>Нормативное развитие  речи - </a:t>
            </a:r>
            <a:r>
              <a:rPr lang="ru-RU" sz="900" dirty="0" smtClean="0"/>
              <a:t>темпы формирования речевой деятельности  и языковых средств, характер их становления соответствует среднестатистической норме с учетом индивидуальной вариативности.</a:t>
            </a:r>
          </a:p>
          <a:p>
            <a:r>
              <a:rPr lang="ru-RU" sz="900" b="1" i="1" dirty="0" smtClean="0"/>
              <a:t>Группа риска по факту школьной неуспеваемости. Легкая степень выраженности речевого недоразвития. В соответствии с ФГОС НОО для детей с ОВЗ, данный ученик является обучающимся с ТНР. Рекомендуется вариант программы 5.1 (инклюзивное образование), обязательным компонентом которого являются занятия с логопедом на ограниченном участке времени </a:t>
            </a:r>
            <a:r>
              <a:rPr lang="ru-RU" sz="900" i="1" dirty="0" smtClean="0"/>
              <a:t>– </a:t>
            </a:r>
            <a:r>
              <a:rPr lang="ru-RU" sz="900" dirty="0" smtClean="0"/>
              <a:t>при обследовании наблюдаются: недостатки произношения звуков/ относительно более медленный темп освоения процессов чтения и письма/ </a:t>
            </a:r>
            <a:r>
              <a:rPr lang="ru-RU" sz="900" dirty="0" err="1" smtClean="0"/>
              <a:t>несформированность</a:t>
            </a:r>
            <a:r>
              <a:rPr lang="ru-RU" sz="900" dirty="0" smtClean="0"/>
              <a:t> чтения и письма, обусловленные фонетико-фонематическим недоразвитием, имеющая </a:t>
            </a:r>
            <a:r>
              <a:rPr lang="ru-RU" sz="900" dirty="0" err="1" smtClean="0"/>
              <a:t>реградиентный</a:t>
            </a:r>
            <a:r>
              <a:rPr lang="ru-RU" sz="900" dirty="0" smtClean="0"/>
              <a:t> характер/ незначительное  сужение словарного запаса и неустойчивое использование сложных грамматических форм и конструкций/ отдельные неустойчивые специфические ошибки при чтении и на письме/ легкая степень нарушения тембра голоса/ в эмоционально напряженной ситуации наблюдаются  отдельные запинки судорожного характера, не препятствующие эффективной коммуникации.</a:t>
            </a:r>
          </a:p>
          <a:p>
            <a:r>
              <a:rPr lang="ru-RU" sz="900" b="1" i="1" dirty="0" smtClean="0"/>
              <a:t>Средняя степень выраженности речевого недоразвития.  В соответствии с ФГОС НОО для детей с ОВЗ, данный ученик является обучающимся с ТНР. Рекомендуется вариант программы 5.1 (инклюзивное образование), или 5.2 обязательным компонентом которого являются занятия с логопедом на неограниченном участке времени. Выбор варианта программы зависит от комплекса причин, в частности, этиологии речевого дефекта, степени </a:t>
            </a:r>
            <a:r>
              <a:rPr lang="ru-RU" sz="900" b="1" i="1" dirty="0" err="1" smtClean="0"/>
              <a:t>резистентности</a:t>
            </a:r>
            <a:r>
              <a:rPr lang="ru-RU" sz="900" b="1" i="1" dirty="0" smtClean="0"/>
              <a:t> к коррекционному воздействию. </a:t>
            </a:r>
            <a:r>
              <a:rPr lang="ru-RU" sz="900" dirty="0" smtClean="0"/>
              <a:t>– специалист отмечает: фонетико-фонематическое недоразвитие/ </a:t>
            </a:r>
            <a:r>
              <a:rPr lang="ru-RU" sz="900" dirty="0" err="1" smtClean="0"/>
              <a:t>несформированность</a:t>
            </a:r>
            <a:r>
              <a:rPr lang="ru-RU" sz="900" dirty="0" smtClean="0"/>
              <a:t> чтения и письма, обусловленную общим недоразвитием речи/  </a:t>
            </a:r>
            <a:r>
              <a:rPr lang="ru-RU" sz="900" dirty="0" err="1" smtClean="0"/>
              <a:t>дисграфию</a:t>
            </a:r>
            <a:r>
              <a:rPr lang="ru-RU" sz="900" dirty="0" smtClean="0"/>
              <a:t> и/или </a:t>
            </a:r>
            <a:r>
              <a:rPr lang="ru-RU" sz="900" dirty="0" err="1" smtClean="0"/>
              <a:t>дислексию</a:t>
            </a:r>
            <a:r>
              <a:rPr lang="ru-RU" sz="900" dirty="0" smtClean="0"/>
              <a:t>  средней степени выраженности, при этом понимание содержания и смысла текста доступно в полном объеме/ лексико-грамматическое недоразвитие, средней степени тяжести (не препятствующее бытовому общению, но обуславливающие школьную неуспеваемость по родному языку/ незначительные нарушения качественных характеристик (тембра, силы, высоты) голоса/ наличие регулярных запинок судорожного характера при которых отмечается незначительная фиксация на собственной речи, препятствующая реализации эффективной коммуникации в отдельных ситуациях общения.</a:t>
            </a:r>
          </a:p>
          <a:p>
            <a:r>
              <a:rPr lang="ru-RU" sz="900" b="1" i="1" dirty="0" smtClean="0"/>
              <a:t>Тяжелая степень речевого недоразвития.  В соответствии с ФГОС НОО для детей с ОВЗ, данный ученик является обучающимся с ТНР. Рекомендуется вариант программы 5.2 в условиях специализированного класса или школы, обязательным компонентом которого являются занятия с логопедом на неограниченном участке времени, а также, возможно, участие других специалистов психолого-педагогического сопровождения </a:t>
            </a:r>
            <a:r>
              <a:rPr lang="ru-RU" sz="900" dirty="0" smtClean="0"/>
              <a:t>– Отмечается: общее недоразвитие речи или лексико-грамматическое недоразвитие, препятствующее реализации эффективной коммуникации/  </a:t>
            </a:r>
            <a:r>
              <a:rPr lang="ru-RU" sz="900" dirty="0" err="1" smtClean="0"/>
              <a:t>несформированность</a:t>
            </a:r>
            <a:r>
              <a:rPr lang="ru-RU" sz="900" dirty="0" smtClean="0"/>
              <a:t> чтения и письма, обусловленные общим недоразвитием речи, имеющим </a:t>
            </a:r>
            <a:r>
              <a:rPr lang="ru-RU" sz="900" dirty="0" err="1" smtClean="0"/>
              <a:t>проградиентный</a:t>
            </a:r>
            <a:r>
              <a:rPr lang="ru-RU" sz="900" dirty="0" smtClean="0"/>
              <a:t> характер/ </a:t>
            </a:r>
            <a:r>
              <a:rPr lang="ru-RU" sz="900" dirty="0" err="1" smtClean="0"/>
              <a:t>дисграфии</a:t>
            </a:r>
            <a:r>
              <a:rPr lang="ru-RU" sz="900" dirty="0" smtClean="0"/>
              <a:t> и </a:t>
            </a:r>
            <a:r>
              <a:rPr lang="ru-RU" sz="900" dirty="0" err="1" smtClean="0"/>
              <a:t>дислексии</a:t>
            </a:r>
            <a:r>
              <a:rPr lang="ru-RU" sz="900" dirty="0" smtClean="0"/>
              <a:t> других видов, выраженные в значительной степени тяжести/ доступно понимание </a:t>
            </a:r>
            <a:r>
              <a:rPr lang="ru-RU" sz="900" dirty="0" err="1" smtClean="0"/>
              <a:t>фактологии</a:t>
            </a:r>
            <a:r>
              <a:rPr lang="ru-RU" sz="900" dirty="0" smtClean="0"/>
              <a:t> текста, не доступно понимание скрытого смысла/ грубые нарушения качественных характеристик голоса (тембра, силы, высоты и </a:t>
            </a:r>
            <a:r>
              <a:rPr lang="ru-RU" sz="900" dirty="0" err="1" smtClean="0"/>
              <a:t>др</a:t>
            </a:r>
            <a:r>
              <a:rPr lang="ru-RU" sz="900" dirty="0" smtClean="0"/>
              <a:t>), препятствующие успешной социализации/ выраженная степень тяжести заикания, выраженная фиксация на собственной речи, ограничивающая эффективное общение в различных коммуникативных ситуациях и препятствующая успешной социализации.</a:t>
            </a:r>
          </a:p>
          <a:p>
            <a:r>
              <a:rPr lang="ru-RU" sz="900" b="1" i="1" dirty="0" smtClean="0"/>
              <a:t>Крайне тяжелая степень выраженности речевого дефекта. В соответствии с ФГОС НОО для детей с ОВЗ, данный ученик является обучающимся с ТНР. Рекомендуется вариант программы 5.2 в условиях специализированного класса или школы, обязательным компонентом которого являются занятия с логопедом на неограниченном участке времени, а также, обязательно, участие других специалистов психолого-педагогического сопровождения </a:t>
            </a:r>
            <a:r>
              <a:rPr lang="ru-RU" sz="900" dirty="0" smtClean="0"/>
              <a:t>– Фиксируется: грубое недоразвитие всех сторон устной речи или отсутствие вербальных средств общения, обуславливающее трудности реализации эффективной бытовой коммуникации/ аграфия, алексия или начатки чтения и письма / понимание обращенной речи затруднено/ понимание </a:t>
            </a:r>
            <a:r>
              <a:rPr lang="ru-RU" sz="900" dirty="0" err="1" smtClean="0"/>
              <a:t>фактологии</a:t>
            </a:r>
            <a:r>
              <a:rPr lang="ru-RU" sz="900" dirty="0" smtClean="0"/>
              <a:t> текста носит отрывочный характер/ отсутствие звучного голоса/ заикание тяжелой степени тяжести, затрудняющее процесс бытового общения, а также выраженные коммуникативные трудности различного генеза.</a:t>
            </a:r>
          </a:p>
          <a:p>
            <a:pPr>
              <a:buNone/>
            </a:pPr>
            <a:r>
              <a:rPr lang="ru-RU" sz="900" b="1" i="1" dirty="0" smtClean="0"/>
              <a:t> </a:t>
            </a:r>
          </a:p>
          <a:p>
            <a:endParaRPr lang="ru-RU" sz="9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11-18 лет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ru-RU" sz="2600" b="1" i="1" u="sng" dirty="0" smtClean="0"/>
              <a:t>В центре внимания – работа с </a:t>
            </a:r>
            <a:r>
              <a:rPr lang="ru-RU" sz="2600" b="1" i="1" u="sng" dirty="0"/>
              <a:t>учебным и </a:t>
            </a:r>
            <a:r>
              <a:rPr lang="ru-RU" sz="2600" b="1" i="1" u="sng" dirty="0" smtClean="0"/>
              <a:t>художественным текстом</a:t>
            </a:r>
            <a:r>
              <a:rPr lang="ru-RU" sz="2600" b="1" i="1" u="sng" dirty="0"/>
              <a:t>, </a:t>
            </a:r>
            <a:r>
              <a:rPr lang="ru-RU" sz="2600" b="1" i="1" u="sng" dirty="0" smtClean="0"/>
              <a:t>совершенствование навыков речевой деятельности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Методика </a:t>
            </a:r>
            <a:r>
              <a:rPr lang="ru-RU" b="1" i="1" dirty="0"/>
              <a:t>обследования </a:t>
            </a:r>
            <a:r>
              <a:rPr lang="ru-RU" b="1" i="1" dirty="0" smtClean="0"/>
              <a:t>письма.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/>
              <a:t>Методика обследования чтения.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/>
              <a:t>Методика обследования уровня </a:t>
            </a:r>
            <a:r>
              <a:rPr lang="ru-RU" b="1" i="1" dirty="0" err="1"/>
              <a:t>сформированности</a:t>
            </a:r>
            <a:r>
              <a:rPr lang="ru-RU" b="1" i="1" dirty="0"/>
              <a:t> текстовой </a:t>
            </a:r>
            <a:r>
              <a:rPr lang="ru-RU" b="1" i="1" dirty="0" smtClean="0"/>
              <a:t>компетенции.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/>
              <a:t>Методика обследования лексико-грамматического </a:t>
            </a:r>
            <a:r>
              <a:rPr lang="ru-RU" b="1" i="1" dirty="0" smtClean="0"/>
              <a:t>строя.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/>
              <a:t>Обследование звуковой стороны </a:t>
            </a:r>
            <a:r>
              <a:rPr lang="ru-RU" b="1" i="1" dirty="0" smtClean="0"/>
              <a:t>речи.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/>
              <a:t>Методика обследования просодической стороны </a:t>
            </a:r>
            <a:r>
              <a:rPr lang="ru-RU" b="1" i="1" dirty="0" smtClean="0"/>
              <a:t>речи.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/>
              <a:t>Методика обследования </a:t>
            </a:r>
            <a:r>
              <a:rPr lang="ru-RU" b="1" i="1" dirty="0" smtClean="0"/>
              <a:t>заикания.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11-18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186766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Особенностью данного возрастного этапа является возможность первичной логопедической диагностики детей с приобретенной формой речевой патологии, обусловленной травмами центральной нервной системы, опухолевыми заболеваниями и другими проблемами. Кроме того, возможно первичное обращение на ПМПК в связи с необходимостью получения льгот для сдачи итоговой аттестации. Поэтому наряду с обследованием письменной речи при необходимости проводится обследование устной речи.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детей данного возраста могут быть диагностированы, например, следующие дефекты устной речи первичного характера: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Общее недоразвитие речи, резистентное к коррекционному воздействию.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Лексико-грамматическое недоразвитие у ребенка с …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Фонетические дефекты у ребенка с …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Тем не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менее,.на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данном возрастном этапе основой заключение является анализ состояния письменной речи, например, для детей, у которых недостатки чтения и письма детерминированы недоразвитием устной речи: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Нарушения процессов чтения и письма, обусловленные фонетико-фонематическим недоразвитием;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Нарушения процессов чтения и письма, обусловленные фонематическим недоразвитием;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Нарушения процессов чтения и письма, обусловленные общим недоразвитием речи.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у детей отмечаются нарушения чтения и письма, обусловленные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несформированности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других психических процессов, в заключении используются термины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дисграфия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дислексия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с уточнением формы. Достаточно часто диагностируется смешанная форма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дислексии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дисграфии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11-18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рамках клинико-педагогической классификации возможны следующие варианты: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Дислалия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механическая\функциональная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Дизартрия (форма в соответствии с используемой классификацией и по согласованию с неврологом при его наличии; степень выраженности: легкая, умеренная, тяжелая)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Ринолалия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(открытая дооперационный период/послеоперационный, закрытая, функциональная /органическая)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Алалия (моторная (экспрессивная), сенсорная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импрессивная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Афазия (моторная, сенсорная)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Дисфония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(форма,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органическая\функциональная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степень выраженности).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Тахилалия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брадилалия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(органическая/функциональная), другие нарушения темпа речи.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наличии заикания логопедическое заключение может быть сформулировано следующим образом: заикание легкой/средней/тяжелой степени, при этом отмечается локализация судорог (артикуляционные, голосовые, дыхательные или их сочетания), характер судорог (тонические,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клонические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тоно-клонические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клоно-тонические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Отмечается наличие/отсутствие фиксации на дефекте,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логофобия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Возможны различные сочетания недоразвития языковых средств и средств общения, что должно найти отражение в речевых картах и заключениях.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отмечается сочетание нескольких форм патологии, в том числе, сенсорная, нарушение опорно-двигательного аппарата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др.,то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указывается клиническая форма речевой патологии. При системных нарушениях речи возможно использование термина «системное недоразвитие речи легкой/средней/тяжелой степени».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Также в заключении могут быть указаны дополнительные сведения, если они не укладываются в данные формулировки.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Положительные факторы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Наличие разноплановых специалистов;</a:t>
            </a:r>
          </a:p>
          <a:p>
            <a:r>
              <a:rPr lang="ru-RU" dirty="0" smtClean="0"/>
              <a:t>Коллегиальность </a:t>
            </a:r>
          </a:p>
          <a:p>
            <a:r>
              <a:rPr lang="ru-RU" dirty="0" smtClean="0"/>
              <a:t>Возможность ограничить сферу обследования только речевыми функциями</a:t>
            </a:r>
          </a:p>
          <a:p>
            <a:r>
              <a:rPr lang="ru-RU" dirty="0" smtClean="0"/>
              <a:t>Возможность изменить решение при наблюдении за ребенком в динамике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11-15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3700" b="1" u="sng" dirty="0" smtClean="0"/>
              <a:t>Оценка результатов логопедического обследования:</a:t>
            </a:r>
          </a:p>
          <a:p>
            <a:r>
              <a:rPr lang="ru-RU" b="1" dirty="0" smtClean="0"/>
              <a:t>Нормативное развитие  речи - </a:t>
            </a:r>
            <a:r>
              <a:rPr lang="ru-RU" dirty="0" smtClean="0"/>
              <a:t>темпы формирования речевой деятельности  и языковых средств, характер их становления соответствует среднестатистической норме с учетом индивидуальной вариативности.</a:t>
            </a:r>
          </a:p>
          <a:p>
            <a:r>
              <a:rPr lang="ru-RU" b="1" i="1" dirty="0" smtClean="0"/>
              <a:t>Группа риска по факту школьной неуспеваемости. Легкая степень выраженности речевого недоразвития. Рекомендуются занятия с логопедом в условиях инклюзивного образования - </a:t>
            </a:r>
            <a:r>
              <a:rPr lang="ru-RU" dirty="0" smtClean="0"/>
              <a:t>при обследовании наблюдаются: недостатки произношения звуков/ относительно более медленный темп освоения процессов чтения и письма/ незначительное  сужение словарного запаса и неустойчивое использование сложных грамматических форм и конструкций/ отдельные неустойчивые специфические ошибки при чтении и на письме/ легкая степень нарушения тембра голоса/ в эмоционально напряженной ситуации наблюдаются  отдельные запинки судорожного характера, не препятствующие эффективной коммуникации.</a:t>
            </a:r>
          </a:p>
          <a:p>
            <a:r>
              <a:rPr lang="ru-RU" b="1" i="1" dirty="0" smtClean="0"/>
              <a:t>Средняя степень выраженности речевого недоразвития.  Может быть рекомендована организация  логопедической коррекции как в форме инклюзивного, так и дифференцированного обучении. Выбор формы обучения зависит от комплекса причин, в частности, этиологии речевого дефекта, степени </a:t>
            </a:r>
            <a:r>
              <a:rPr lang="ru-RU" b="1" i="1" dirty="0" err="1" smtClean="0"/>
              <a:t>резистентности</a:t>
            </a:r>
            <a:r>
              <a:rPr lang="ru-RU" b="1" i="1" dirty="0" smtClean="0"/>
              <a:t> к коррекционному воздействию. Обязательны занятия с логопедом </a:t>
            </a:r>
            <a:r>
              <a:rPr lang="ru-RU" dirty="0" smtClean="0"/>
              <a:t>– специалист отмечает: </a:t>
            </a:r>
            <a:r>
              <a:rPr lang="ru-RU" dirty="0" err="1" smtClean="0"/>
              <a:t>дисграфию</a:t>
            </a:r>
            <a:r>
              <a:rPr lang="ru-RU" dirty="0" smtClean="0"/>
              <a:t> и/или </a:t>
            </a:r>
            <a:r>
              <a:rPr lang="ru-RU" dirty="0" err="1" smtClean="0"/>
              <a:t>дислексию</a:t>
            </a:r>
            <a:r>
              <a:rPr lang="ru-RU" dirty="0" smtClean="0"/>
              <a:t>  средней степени выраженности, при этом понимание содержания и смысла текста доступно в полном объеме/лексико-грамматическое недоразвитие, средней степени тяжести (не препятствующее бытовому общению, но обуславливающие школьную неуспеваемость по родному языку/ незначительные нарушения качественных характеристик (тембра, силы, высоты) голоса/ наличие регулярных запинок судорожного характера при которых отмечается незначительная фиксация на собственной речи, препятствующая реализации эффективной коммуникации в отдельных ситуациях общения.</a:t>
            </a:r>
          </a:p>
          <a:p>
            <a:r>
              <a:rPr lang="ru-RU" b="1" i="1" dirty="0" smtClean="0"/>
              <a:t>Тяжелая степень речевого недоразвития.  Рекомендуется обучение в условиях специализированного класса или школы, обязательным компонентом которого являются занятия с логопедом на неограниченном участке времени, а также, возможно, участие других специалистов психолого-педагогического сопровождения </a:t>
            </a:r>
            <a:r>
              <a:rPr lang="ru-RU" dirty="0" smtClean="0"/>
              <a:t>– Отмечается: лексико-грамматическое </a:t>
            </a:r>
            <a:r>
              <a:rPr lang="ru-RU" dirty="0" err="1" smtClean="0"/>
              <a:t>недоразвитие,препятствующее</a:t>
            </a:r>
            <a:r>
              <a:rPr lang="ru-RU" dirty="0" smtClean="0"/>
              <a:t> реализации эффективной коммуникации/ 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чтения и письма, обусловленные общим недоразвитием речи, имеющим </a:t>
            </a:r>
            <a:r>
              <a:rPr lang="ru-RU" dirty="0" err="1" smtClean="0"/>
              <a:t>проградиентный</a:t>
            </a:r>
            <a:r>
              <a:rPr lang="ru-RU" dirty="0" smtClean="0"/>
              <a:t> характер/</a:t>
            </a:r>
            <a:r>
              <a:rPr lang="ru-RU" dirty="0" err="1" smtClean="0"/>
              <a:t>дисграфии</a:t>
            </a:r>
            <a:r>
              <a:rPr lang="ru-RU" dirty="0" smtClean="0"/>
              <a:t> и </a:t>
            </a:r>
            <a:r>
              <a:rPr lang="ru-RU" dirty="0" err="1" smtClean="0"/>
              <a:t>дислексии</a:t>
            </a:r>
            <a:r>
              <a:rPr lang="ru-RU" dirty="0" smtClean="0"/>
              <a:t> других видов, выраженные в значительной степени тяжести/доступно понимание </a:t>
            </a:r>
            <a:r>
              <a:rPr lang="ru-RU" dirty="0" err="1" smtClean="0"/>
              <a:t>фактологии</a:t>
            </a:r>
            <a:r>
              <a:rPr lang="ru-RU" dirty="0" smtClean="0"/>
              <a:t> текста, не доступно понимание скрытого смысла/ грубые нарушения качественных характеристик голоса (тембра, силы, высоты и </a:t>
            </a:r>
            <a:r>
              <a:rPr lang="ru-RU" dirty="0" err="1" smtClean="0"/>
              <a:t>др</a:t>
            </a:r>
            <a:r>
              <a:rPr lang="ru-RU" dirty="0" smtClean="0"/>
              <a:t>), препятствующие успешной социализации/ выраженная степень тяжести </a:t>
            </a:r>
            <a:r>
              <a:rPr lang="ru-RU" dirty="0" err="1" smtClean="0"/>
              <a:t>заикания,выраженная</a:t>
            </a:r>
            <a:r>
              <a:rPr lang="ru-RU" dirty="0" smtClean="0"/>
              <a:t> фиксация на собственной речи, ограничивающая эффективное общение в различных коммуникативных ситуациях и препятствующая успешной социализации.</a:t>
            </a:r>
          </a:p>
          <a:p>
            <a:r>
              <a:rPr lang="ru-RU" b="1" i="1" dirty="0" smtClean="0"/>
              <a:t>Крайне тяжелая степень выраженности речевого дефекта. Рекомендуется обучение в условиях специализированного класса или школы, обязательным компонентом которого являются занятия с логопедом на неограниченном участке времени, а также, обязательно, участие других специалистов психолого-педагогического сопровождения</a:t>
            </a:r>
            <a:r>
              <a:rPr lang="ru-RU" dirty="0" smtClean="0"/>
              <a:t>– Фиксируется: грубое недоразвитие всех сторон устной речи или отсутствие вербальных средств общения, обуславливающее трудности реализации эффективной бытовой коммуникации/ аграфия, алексия или начатки чтения и письма /понимание </a:t>
            </a:r>
            <a:r>
              <a:rPr lang="ru-RU" dirty="0" err="1" smtClean="0"/>
              <a:t>фактологии</a:t>
            </a:r>
            <a:r>
              <a:rPr lang="ru-RU" dirty="0" smtClean="0"/>
              <a:t> текста носит отрывочный характер/ отсутствие звучного голоса/ заикание тяжелой степени тяжести, затрудняющее процесс бытового общения, а также выраженные коммуникативные трудности различного генеза.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15-18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b="1" u="sng" dirty="0" smtClean="0"/>
              <a:t>Оценка результатов комплексного обследования: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Нормативное развитие  речи - </a:t>
            </a:r>
            <a:r>
              <a:rPr lang="ru-RU" dirty="0" smtClean="0"/>
              <a:t>темпы формирования речевой деятельности  и языковых средств, характер их становления соответствует среднестатистической норме с учетом индивидуальной вариативности.</a:t>
            </a:r>
          </a:p>
          <a:p>
            <a:r>
              <a:rPr lang="ru-RU" b="1" i="1" dirty="0" smtClean="0"/>
              <a:t>Легкая степень выраженности речевого недоразвития. Рекомендуются занятия с логопедом в условиях инклюзивного образования </a:t>
            </a:r>
            <a:r>
              <a:rPr lang="ru-RU" i="1" dirty="0" smtClean="0"/>
              <a:t>– </a:t>
            </a:r>
            <a:r>
              <a:rPr lang="ru-RU" dirty="0" smtClean="0"/>
              <a:t>при обследовании наблюдаются: недостатки произношения звуков/ относительно более медленный темп освоения процессов чтения и письма/ незначительное сужение словарного запаса и неустойчивое использование сложных грамматических форм и конструкций/ отдельные неустойчивые специфические ошибки при чтении и на письме/легкая степень нарушения тембра голоса/в эмоционально напряженной ситуации наблюдаются  отдельные запинки судорожного характера, не препятствующие эффективной коммуникации.</a:t>
            </a:r>
          </a:p>
          <a:p>
            <a:r>
              <a:rPr lang="ru-RU" b="1" i="1" dirty="0" smtClean="0"/>
              <a:t>Средняя степень выраженности речевого недоразвития.  Может быть рекомендована организация  логопедической коррекции как в форме инклюзивного, так и дифференцированного обучении. Выбор формы обучения зависит от комплекса причин, в частности, этиологии речевого дефекта, степени </a:t>
            </a:r>
            <a:r>
              <a:rPr lang="ru-RU" b="1" i="1" dirty="0" err="1" smtClean="0"/>
              <a:t>резистентности</a:t>
            </a:r>
            <a:r>
              <a:rPr lang="ru-RU" b="1" i="1" dirty="0" smtClean="0"/>
              <a:t> к коррекционному воздействию. Обязательны занятия с логопедом </a:t>
            </a:r>
            <a:r>
              <a:rPr lang="ru-RU" dirty="0" smtClean="0"/>
              <a:t>– специалист отмечает: </a:t>
            </a:r>
            <a:r>
              <a:rPr lang="ru-RU" dirty="0" err="1" smtClean="0"/>
              <a:t>дисграфию</a:t>
            </a:r>
            <a:r>
              <a:rPr lang="ru-RU" dirty="0" smtClean="0"/>
              <a:t> и/или </a:t>
            </a:r>
            <a:r>
              <a:rPr lang="ru-RU" dirty="0" err="1" smtClean="0"/>
              <a:t>дислексию</a:t>
            </a:r>
            <a:r>
              <a:rPr lang="ru-RU" dirty="0" smtClean="0"/>
              <a:t>  средней степени выраженности, при этом понимание содержания и смысла текста доступно в полном объеме/лексико-грамматическое недоразвитие, средней степени тяжести (не препятствующее бытовому общению, но обуславливающие школьную неуспеваемость по родному языку/незначительные нарушения качественных характеристик (тембра, силы, высоты) голоса/ наличие регулярных запинок судорожного характера при которых отмечается незначительная фиксация на собственной речи, препятствующая реализации эффективной коммуникации в отдельных ситуациях общения.</a:t>
            </a:r>
          </a:p>
          <a:p>
            <a:r>
              <a:rPr lang="ru-RU" b="1" i="1" dirty="0" smtClean="0"/>
              <a:t>Тяжелая степень речевого недоразвития.  Рекомендуется обучение в условиях специализированного класса или школы, обязательным компонентом которого являются занятия с логопедом на неограниченном участке времени, а также, возможно, участие других специалистов психолого-педагогического сопровождения </a:t>
            </a:r>
            <a:r>
              <a:rPr lang="ru-RU" dirty="0" smtClean="0"/>
              <a:t>– отмечается: лексико-грамматическое недоразвитие, препятствующее реализации эффективной коммуникации/ 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чтения и письма, обусловленные общим недоразвитием речи, имеющим </a:t>
            </a:r>
            <a:r>
              <a:rPr lang="ru-RU" dirty="0" err="1" smtClean="0"/>
              <a:t>проградиентный</a:t>
            </a:r>
            <a:r>
              <a:rPr lang="ru-RU" dirty="0" smtClean="0"/>
              <a:t> характер/</a:t>
            </a:r>
            <a:r>
              <a:rPr lang="ru-RU" dirty="0" err="1" smtClean="0"/>
              <a:t>дисграфии</a:t>
            </a:r>
            <a:r>
              <a:rPr lang="ru-RU" dirty="0" smtClean="0"/>
              <a:t> и </a:t>
            </a:r>
            <a:r>
              <a:rPr lang="ru-RU" dirty="0" err="1" smtClean="0"/>
              <a:t>дислексии</a:t>
            </a:r>
            <a:r>
              <a:rPr lang="ru-RU" dirty="0" smtClean="0"/>
              <a:t> других видов, выраженные в значительной степени тяжести/доступно понимание </a:t>
            </a:r>
            <a:r>
              <a:rPr lang="ru-RU" dirty="0" err="1" smtClean="0"/>
              <a:t>фактологии</a:t>
            </a:r>
            <a:r>
              <a:rPr lang="ru-RU" dirty="0" smtClean="0"/>
              <a:t> текста, не доступно понимание скрытого смысла/ грубые нарушения качественных характеристик голоса (тембра, силы, высоты и </a:t>
            </a:r>
            <a:r>
              <a:rPr lang="ru-RU" dirty="0" err="1" smtClean="0"/>
              <a:t>др</a:t>
            </a:r>
            <a:r>
              <a:rPr lang="ru-RU" dirty="0" smtClean="0"/>
              <a:t>), препятствующие успешной социализации/ выраженная степень тяжести заикания, выраженная фиксация на собственной речи, ограничивающая эффективное общение в различных коммуникативных ситуациях и препятствующая успешной социализации.</a:t>
            </a:r>
          </a:p>
          <a:p>
            <a:r>
              <a:rPr lang="ru-RU" b="1" i="1" dirty="0" smtClean="0"/>
              <a:t>Крайне тяжелая степень выраженности речевого дефекта. Рекомендуется обучение в условиях специализированного класса или школы, обязательным компонентом которого являются занятия с логопедом на неограниченном участке времени, а также, обязательно, участие других специалистов психолого-педагогического сопровождения</a:t>
            </a:r>
            <a:r>
              <a:rPr lang="ru-RU" dirty="0" smtClean="0"/>
              <a:t>– Фиксируется: грубое недоразвитие всех сторон устной речи или отсутствие вербальных средств общения, обуславливающее трудности реализации эффективной бытовой коммуникации/ аграфия, алексия или начатки чтения и письма /понимание </a:t>
            </a:r>
            <a:r>
              <a:rPr lang="ru-RU" dirty="0" err="1" smtClean="0"/>
              <a:t>фактологии</a:t>
            </a:r>
            <a:r>
              <a:rPr lang="ru-RU" dirty="0" smtClean="0"/>
              <a:t> текста носит отрывочный характер/ отсутствие звучного голоса/ заикание тяжелой степени тяжести, затрудняющее процесс бытового общения, а также выраженные коммуникативные трудности различного генеза.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18-23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u="sng" dirty="0" smtClean="0"/>
              <a:t>В центре внимания – средства общения и</a:t>
            </a:r>
          </a:p>
          <a:p>
            <a:pPr>
              <a:buNone/>
            </a:pPr>
            <a:r>
              <a:rPr lang="ru-RU" b="1" u="sng" dirty="0" smtClean="0"/>
              <a:t>уровень </a:t>
            </a:r>
            <a:r>
              <a:rPr lang="ru-RU" b="1" u="sng" dirty="0" err="1" smtClean="0"/>
              <a:t>сформированности</a:t>
            </a:r>
            <a:r>
              <a:rPr lang="ru-RU" b="1" u="sng" dirty="0" smtClean="0"/>
              <a:t> языковых </a:t>
            </a:r>
          </a:p>
          <a:p>
            <a:pPr>
              <a:buNone/>
            </a:pPr>
            <a:r>
              <a:rPr lang="ru-RU" b="1" u="sng" dirty="0" smtClean="0"/>
              <a:t>средств</a:t>
            </a:r>
          </a:p>
          <a:p>
            <a:r>
              <a:rPr lang="ru-RU" b="1" dirty="0" smtClean="0"/>
              <a:t>Методика обследования письменной речи (чтение и письмо) – техника и смысловая сторона.</a:t>
            </a:r>
          </a:p>
          <a:p>
            <a:r>
              <a:rPr lang="ru-RU" b="1" i="1" dirty="0" smtClean="0"/>
              <a:t>Методика обследования уровня </a:t>
            </a:r>
            <a:r>
              <a:rPr lang="ru-RU" b="1" i="1" dirty="0" err="1" smtClean="0"/>
              <a:t>сформированности</a:t>
            </a:r>
            <a:r>
              <a:rPr lang="ru-RU" b="1" i="1" dirty="0" smtClean="0"/>
              <a:t> текстовой компетенции. </a:t>
            </a:r>
          </a:p>
          <a:p>
            <a:r>
              <a:rPr lang="ru-RU" b="1" i="1" dirty="0" smtClean="0"/>
              <a:t>Методика обследования лексико-грамматического строя.</a:t>
            </a:r>
          </a:p>
          <a:p>
            <a:r>
              <a:rPr lang="ru-RU" b="1" i="1" dirty="0" smtClean="0"/>
              <a:t>Методика обследования звуковой стороны речи. </a:t>
            </a:r>
          </a:p>
          <a:p>
            <a:r>
              <a:rPr lang="ru-RU" b="1" i="1" dirty="0" smtClean="0"/>
              <a:t>Методика обследования просодической стороны речи. </a:t>
            </a:r>
          </a:p>
          <a:p>
            <a:r>
              <a:rPr lang="ru-RU" b="1" i="1" dirty="0" smtClean="0"/>
              <a:t>Методика обследования заикания.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18 и старше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На данном возрастном этапе обращаются по следующей причине: определение профиля профессионального образования с правом обучения по адаптированным программам. Получение льгот при поступлении</a:t>
            </a:r>
            <a:r>
              <a:rPr lang="ru-RU" dirty="0" smtClean="0">
                <a:hlinkClick r:id="rId2" action="ppaction://hlinkfile"/>
              </a:rPr>
              <a:t>.</a:t>
            </a:r>
            <a:r>
              <a:rPr lang="ru-RU" dirty="0" smtClean="0"/>
              <a:t>  При этом обращаются лица уже имевшие заключение логопеда, так и впервые обратившиеся. Наряду с лицами, имеющимися резистентные к коррекционному воздействию формами речевой патологией, на ПМПК обращаются лица с приобретенными формами речевой патологией.</a:t>
            </a:r>
          </a:p>
          <a:p>
            <a:pPr>
              <a:buNone/>
            </a:pPr>
            <a:r>
              <a:rPr lang="ru-RU" dirty="0" smtClean="0"/>
              <a:t>Заключение может быть представлено в </a:t>
            </a:r>
            <a:r>
              <a:rPr lang="ru-RU" dirty="0" err="1" smtClean="0"/>
              <a:t>видеописания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Средства коммуникации.</a:t>
            </a:r>
          </a:p>
          <a:p>
            <a:pPr lvl="0"/>
            <a:r>
              <a:rPr lang="ru-RU" dirty="0" smtClean="0"/>
              <a:t>Особенности коммуникативного поведения.</a:t>
            </a:r>
          </a:p>
          <a:p>
            <a:pPr lvl="0"/>
            <a:r>
              <a:rPr lang="ru-RU" dirty="0" smtClean="0"/>
              <a:t>Уровень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языковых средств (понимание и употребление).</a:t>
            </a:r>
          </a:p>
          <a:p>
            <a:pPr lvl="0"/>
            <a:r>
              <a:rPr lang="ru-RU" dirty="0" smtClean="0"/>
              <a:t>Характер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форм речи (устной и письменной). В частности, </a:t>
            </a:r>
            <a:r>
              <a:rPr lang="ru-RU" dirty="0" err="1" smtClean="0"/>
              <a:t>дисграфия</a:t>
            </a:r>
            <a:r>
              <a:rPr lang="ru-RU" dirty="0" smtClean="0"/>
              <a:t>, </a:t>
            </a:r>
            <a:r>
              <a:rPr lang="ru-RU" dirty="0" err="1" smtClean="0"/>
              <a:t>дислексия</a:t>
            </a:r>
            <a:r>
              <a:rPr lang="ru-RU" dirty="0" smtClean="0"/>
              <a:t> (степень тяжести).</a:t>
            </a:r>
          </a:p>
          <a:p>
            <a:r>
              <a:rPr lang="ru-RU" dirty="0" smtClean="0"/>
              <a:t>Характеристика уточняется за счет клинического диагноза (афазия, </a:t>
            </a:r>
            <a:r>
              <a:rPr lang="ru-RU" dirty="0" err="1" smtClean="0"/>
              <a:t>ринолалия</a:t>
            </a:r>
            <a:r>
              <a:rPr lang="ru-RU" dirty="0" smtClean="0"/>
              <a:t>, сенсорная алалия, дизартрия/</a:t>
            </a:r>
            <a:r>
              <a:rPr lang="ru-RU" dirty="0" err="1" smtClean="0"/>
              <a:t>анартрия</a:t>
            </a:r>
            <a:r>
              <a:rPr lang="ru-RU" dirty="0" smtClean="0"/>
              <a:t> и проч.).</a:t>
            </a:r>
          </a:p>
          <a:p>
            <a:pPr lvl="0"/>
            <a:r>
              <a:rPr lang="ru-RU" dirty="0" smtClean="0"/>
              <a:t>Заикание (степень, форма, наличие </a:t>
            </a:r>
            <a:r>
              <a:rPr lang="ru-RU" dirty="0" err="1" smtClean="0"/>
              <a:t>логофобии</a:t>
            </a:r>
            <a:r>
              <a:rPr lang="ru-RU" dirty="0" smtClean="0"/>
              <a:t>).</a:t>
            </a:r>
          </a:p>
          <a:p>
            <a:pPr lvl="0"/>
            <a:r>
              <a:rPr lang="ru-RU" dirty="0" smtClean="0"/>
              <a:t>Нарушения голоса (</a:t>
            </a:r>
            <a:r>
              <a:rPr lang="ru-RU" dirty="0" err="1" smtClean="0"/>
              <a:t>дисфония</a:t>
            </a:r>
            <a:r>
              <a:rPr lang="ru-RU" dirty="0" smtClean="0"/>
              <a:t>, афония, характер нарушения при наличии медицинского заключения).</a:t>
            </a:r>
          </a:p>
          <a:p>
            <a:pPr>
              <a:buNone/>
            </a:pPr>
            <a:r>
              <a:rPr lang="ru-RU" dirty="0" smtClean="0"/>
              <a:t>У лиц с умственной отсталостью (нарушениями слуха, расстройствами </a:t>
            </a:r>
            <a:r>
              <a:rPr lang="ru-RU" dirty="0" err="1" smtClean="0"/>
              <a:t>аутистического</a:t>
            </a:r>
            <a:r>
              <a:rPr lang="ru-RU" dirty="0" smtClean="0"/>
              <a:t> спектра) возможно использование термина системное недоразвитие речи (степень) выраженности.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18 и старше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900" b="1" u="sng" dirty="0" smtClean="0"/>
              <a:t>Оценка результатов комплексного обследования:</a:t>
            </a:r>
          </a:p>
          <a:p>
            <a:pPr>
              <a:buNone/>
            </a:pPr>
            <a:r>
              <a:rPr lang="ru-RU" sz="1200" dirty="0" smtClean="0"/>
              <a:t> </a:t>
            </a:r>
          </a:p>
          <a:p>
            <a:r>
              <a:rPr lang="ru-RU" b="1" dirty="0" smtClean="0"/>
              <a:t>Нормативное развитие  речи - уровень</a:t>
            </a:r>
            <a:r>
              <a:rPr lang="ru-RU" dirty="0" smtClean="0"/>
              <a:t>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речевой деятельности  и языковых средств, соответствует среднестатистической норме с учетом индивидуальной вариативности.</a:t>
            </a:r>
          </a:p>
          <a:p>
            <a:r>
              <a:rPr lang="ru-RU" b="1" i="1" dirty="0" smtClean="0"/>
              <a:t>Легкая степень выраженности речевого недоразвития. Рекомендуется реализация индивидуального и дифференцированного подхода  в системе общего профессионального образования </a:t>
            </a:r>
            <a:r>
              <a:rPr lang="ru-RU" i="1" dirty="0" smtClean="0"/>
              <a:t>– </a:t>
            </a:r>
            <a:r>
              <a:rPr lang="ru-RU" dirty="0" smtClean="0"/>
              <a:t> при обследовании наблюдаются: недостатки произношения звуков/ относительно более медленный темп освоения процессов чтения и письма/ незначительное  сужение словарного запаса и неустойчивое использование сложных грамматических форм и конструкций/ отдельные неустойчивые специфические ошибки при чтении и на письме/ легкая степень нарушения тембра голоса/ в эмоционально напряженной ситуации наблюдаются  отдельные запинки судорожного характера, не препятствующие эффективной коммуникации.</a:t>
            </a:r>
          </a:p>
          <a:p>
            <a:r>
              <a:rPr lang="ru-RU" b="1" i="1" dirty="0" smtClean="0"/>
              <a:t>Средняя степень выраженности речевого недоразвития.  Может быть рекомендована организация  логопедической коррекции как в форме инклюзивного, так и дифференцированного обучении. Выбор формы обучения зависит от комплекса причин, в частности, этиологии речевого дефекта, степени </a:t>
            </a:r>
            <a:r>
              <a:rPr lang="ru-RU" b="1" i="1" dirty="0" err="1" smtClean="0"/>
              <a:t>резистентности</a:t>
            </a:r>
            <a:r>
              <a:rPr lang="ru-RU" b="1" i="1" dirty="0" smtClean="0"/>
              <a:t> к коррекционному </a:t>
            </a:r>
            <a:r>
              <a:rPr lang="ru-RU" b="1" i="1" dirty="0" err="1" smtClean="0"/>
              <a:t>воздействию</a:t>
            </a:r>
            <a:r>
              <a:rPr lang="ru-RU" dirty="0" err="1" smtClean="0"/>
              <a:t>специалист</a:t>
            </a:r>
            <a:r>
              <a:rPr lang="ru-RU" dirty="0" smtClean="0"/>
              <a:t> отмечает: </a:t>
            </a:r>
            <a:r>
              <a:rPr lang="ru-RU" dirty="0" err="1" smtClean="0"/>
              <a:t>дисграфию</a:t>
            </a:r>
            <a:r>
              <a:rPr lang="ru-RU" dirty="0" smtClean="0"/>
              <a:t> и/или </a:t>
            </a:r>
            <a:r>
              <a:rPr lang="ru-RU" dirty="0" err="1" smtClean="0"/>
              <a:t>дислексию</a:t>
            </a:r>
            <a:r>
              <a:rPr lang="ru-RU" dirty="0" smtClean="0"/>
              <a:t>  средней степени выраженности, при этом понимание содержания и смысла текста доступно в полном объеме/ лексико-грамматическое недоразвитие, средней степени тяжести (не препятствующее бытовому общению, но обуславливающие трудности понимания и усвоения терминологии/ незначительные нарушения качественных характеристик (тембра, силы, высоты) голоса/ наличие регулярных запинок судорожного характера при которых отмечается незначительная фиксация на собственной речи, препятствующая реализации эффективной коммуникации в отдельных ситуациях общения.</a:t>
            </a:r>
          </a:p>
          <a:p>
            <a:r>
              <a:rPr lang="ru-RU" b="1" i="1" dirty="0" smtClean="0"/>
              <a:t>Тяжелая степень речевого недоразвития.  Рекомендуется обучение  по АОП, организация психолого-педагогического сопровождения </a:t>
            </a:r>
            <a:r>
              <a:rPr lang="ru-RU" dirty="0" smtClean="0"/>
              <a:t>Отмечается: лексико-грамматическое недоразвитие, препятствующее реализации эффективной коммуникации/ 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чтения и письма, обусловленные системным недоразвитием речи, имеющим </a:t>
            </a:r>
            <a:r>
              <a:rPr lang="ru-RU" dirty="0" err="1" smtClean="0"/>
              <a:t>проградиентный</a:t>
            </a:r>
            <a:r>
              <a:rPr lang="ru-RU" dirty="0" smtClean="0"/>
              <a:t> характер/ </a:t>
            </a:r>
            <a:r>
              <a:rPr lang="ru-RU" dirty="0" err="1" smtClean="0"/>
              <a:t>дисграфии</a:t>
            </a:r>
            <a:r>
              <a:rPr lang="ru-RU" dirty="0" smtClean="0"/>
              <a:t> и </a:t>
            </a:r>
            <a:r>
              <a:rPr lang="ru-RU" dirty="0" err="1" smtClean="0"/>
              <a:t>дислексии</a:t>
            </a:r>
            <a:r>
              <a:rPr lang="ru-RU" dirty="0" smtClean="0"/>
              <a:t> других видов, выраженные в значительной степени тяжести/ доступно понимание </a:t>
            </a:r>
            <a:r>
              <a:rPr lang="ru-RU" dirty="0" err="1" smtClean="0"/>
              <a:t>фактологии</a:t>
            </a:r>
            <a:r>
              <a:rPr lang="ru-RU" dirty="0" smtClean="0"/>
              <a:t> текста, не доступно понимание скрытого смысла/ грубые нарушения качественных характеристик голоса (тембра, силы, высоты и </a:t>
            </a:r>
            <a:r>
              <a:rPr lang="ru-RU" dirty="0" err="1" smtClean="0"/>
              <a:t>др</a:t>
            </a:r>
            <a:r>
              <a:rPr lang="ru-RU" dirty="0" smtClean="0"/>
              <a:t>), препятствующие успешной социализации/ выраженная степень тяжести заикания, выраженная фиксация на собственной речи, ограничивающая эффективное общение в различных коммуникативных ситуациях и препятствующая успешной социализации.</a:t>
            </a:r>
          </a:p>
          <a:p>
            <a:r>
              <a:rPr lang="ru-RU" b="1" i="1" dirty="0" smtClean="0"/>
              <a:t>Крайне тяжелая степень выраженности речевого дефекта. Рекомендуется обучение по АОП или разработка СИПРА  в зависимости от характера дефекта, его этиологии и степени ограничения коммуникации. </a:t>
            </a:r>
            <a:r>
              <a:rPr lang="ru-RU" dirty="0" smtClean="0"/>
              <a:t>Фиксируется: грубое недоразвитие всех сторон устной речи или отсутствие вербальных средств общения, обуславливающее трудности реализации эффективной бытовой коммуникации/ аграфия, алексия или начатки чтения и письма / понимание </a:t>
            </a:r>
            <a:r>
              <a:rPr lang="ru-RU" dirty="0" err="1" smtClean="0"/>
              <a:t>фактологии</a:t>
            </a:r>
            <a:r>
              <a:rPr lang="ru-RU" dirty="0" smtClean="0"/>
              <a:t> текста носит отрывочный характер/ отсутствие звучного голоса/ заикание тяжелой степени тяжести, затрудняющее процесс бытового общения, а также выраженные коммуникативные трудности различного генеза.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1722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3700" b="1" dirty="0" smtClean="0"/>
              <a:t>Пример заполнения речевой карты</a:t>
            </a:r>
            <a:endParaRPr lang="ru-RU" sz="3700" dirty="0" smtClean="0"/>
          </a:p>
          <a:p>
            <a:pPr>
              <a:buNone/>
            </a:pPr>
            <a:r>
              <a:rPr lang="ru-RU" sz="3700" dirty="0" smtClean="0"/>
              <a:t> </a:t>
            </a:r>
          </a:p>
          <a:p>
            <a:pPr>
              <a:buNone/>
            </a:pPr>
            <a:r>
              <a:rPr lang="ru-RU" sz="3700" dirty="0" smtClean="0"/>
              <a:t> </a:t>
            </a:r>
          </a:p>
          <a:p>
            <a:pPr>
              <a:buNone/>
            </a:pPr>
            <a:r>
              <a:rPr lang="ru-RU" sz="3700" b="1" dirty="0" smtClean="0"/>
              <a:t>Дата обращения</a:t>
            </a:r>
            <a:r>
              <a:rPr lang="ru-RU" sz="3700" dirty="0" smtClean="0"/>
              <a:t>_25.05.2016__________________________________</a:t>
            </a:r>
          </a:p>
          <a:p>
            <a:pPr>
              <a:buNone/>
            </a:pPr>
            <a:r>
              <a:rPr lang="ru-RU" sz="3700" b="1" dirty="0" smtClean="0"/>
              <a:t>Фамилия</a:t>
            </a:r>
            <a:r>
              <a:rPr lang="ru-RU" sz="3700" dirty="0" smtClean="0"/>
              <a:t> </a:t>
            </a:r>
            <a:r>
              <a:rPr lang="ru-RU" sz="3700" dirty="0" err="1" smtClean="0"/>
              <a:t>_Иванов___________________________________________</a:t>
            </a:r>
            <a:endParaRPr lang="ru-RU" sz="3700" dirty="0" smtClean="0"/>
          </a:p>
          <a:p>
            <a:pPr>
              <a:buNone/>
            </a:pPr>
            <a:r>
              <a:rPr lang="ru-RU" sz="3700" b="1" dirty="0" err="1" smtClean="0"/>
              <a:t>Имя</a:t>
            </a:r>
            <a:r>
              <a:rPr lang="ru-RU" sz="3700" dirty="0" err="1" smtClean="0"/>
              <a:t>__Иван______________________________________________</a:t>
            </a:r>
            <a:endParaRPr lang="ru-RU" sz="3700" dirty="0" smtClean="0"/>
          </a:p>
          <a:p>
            <a:pPr>
              <a:buNone/>
            </a:pPr>
            <a:r>
              <a:rPr lang="ru-RU" sz="3700" b="1" dirty="0" smtClean="0"/>
              <a:t>Отчество</a:t>
            </a:r>
            <a:r>
              <a:rPr lang="ru-RU" sz="3700" dirty="0" smtClean="0"/>
              <a:t> </a:t>
            </a:r>
            <a:r>
              <a:rPr lang="ru-RU" sz="3700" dirty="0" err="1" smtClean="0"/>
              <a:t>___Иванович__________________________________________</a:t>
            </a:r>
            <a:endParaRPr lang="ru-RU" sz="3700" dirty="0" smtClean="0"/>
          </a:p>
          <a:p>
            <a:pPr>
              <a:buNone/>
            </a:pPr>
            <a:r>
              <a:rPr lang="ru-RU" sz="3700" b="1" dirty="0" smtClean="0"/>
              <a:t>Возраст (г.р.)</a:t>
            </a:r>
            <a:r>
              <a:rPr lang="ru-RU" sz="3700" dirty="0" smtClean="0"/>
              <a:t>_____7 </a:t>
            </a:r>
            <a:r>
              <a:rPr lang="ru-RU" sz="3700" dirty="0" err="1" smtClean="0"/>
              <a:t>лет_______________________________________________</a:t>
            </a:r>
            <a:endParaRPr lang="ru-RU" sz="3700" dirty="0" smtClean="0"/>
          </a:p>
          <a:p>
            <a:pPr>
              <a:buNone/>
            </a:pPr>
            <a:r>
              <a:rPr lang="ru-RU" sz="3700" b="1" dirty="0" smtClean="0"/>
              <a:t>Родной язык (наличие двуязычия в семье)</a:t>
            </a:r>
            <a:r>
              <a:rPr lang="ru-RU" sz="3700" dirty="0" err="1" smtClean="0"/>
              <a:t>____русский_________</a:t>
            </a:r>
            <a:endParaRPr lang="ru-RU" sz="3700" dirty="0" smtClean="0"/>
          </a:p>
          <a:p>
            <a:pPr>
              <a:buNone/>
            </a:pPr>
            <a:r>
              <a:rPr lang="ru-RU" sz="3700" b="1" dirty="0" smtClean="0"/>
              <a:t>Сведения о родителях:</a:t>
            </a:r>
            <a:endParaRPr lang="ru-RU" sz="3700" dirty="0" smtClean="0"/>
          </a:p>
          <a:p>
            <a:pPr>
              <a:buNone/>
            </a:pPr>
            <a:r>
              <a:rPr lang="ru-RU" sz="3700" b="1" dirty="0" err="1" smtClean="0"/>
              <a:t>мать</a:t>
            </a:r>
            <a:r>
              <a:rPr lang="ru-RU" sz="3700" dirty="0" err="1" smtClean="0"/>
              <a:t>____Иванова</a:t>
            </a:r>
            <a:r>
              <a:rPr lang="ru-RU" sz="3700" dirty="0" smtClean="0"/>
              <a:t> Пелагея Афанасьевна, </a:t>
            </a:r>
            <a:r>
              <a:rPr lang="ru-RU" sz="3700" dirty="0" err="1" smtClean="0"/>
              <a:t>уборщица______________________</a:t>
            </a:r>
            <a:endParaRPr lang="ru-RU" sz="3700" dirty="0" smtClean="0"/>
          </a:p>
          <a:p>
            <a:pPr>
              <a:buNone/>
            </a:pPr>
            <a:r>
              <a:rPr lang="ru-RU" sz="3700" b="1" dirty="0" err="1" smtClean="0"/>
              <a:t>отец</a:t>
            </a:r>
            <a:r>
              <a:rPr lang="ru-RU" sz="3700" dirty="0" err="1" smtClean="0"/>
              <a:t>___Иванов</a:t>
            </a:r>
            <a:r>
              <a:rPr lang="ru-RU" sz="3700" dirty="0" smtClean="0"/>
              <a:t> Иван Савельевич, </a:t>
            </a:r>
            <a:r>
              <a:rPr lang="ru-RU" sz="3700" dirty="0" err="1" smtClean="0"/>
              <a:t>автослесарь_________________</a:t>
            </a:r>
            <a:endParaRPr lang="ru-RU" sz="3700" dirty="0" smtClean="0"/>
          </a:p>
          <a:p>
            <a:pPr>
              <a:buNone/>
            </a:pPr>
            <a:r>
              <a:rPr lang="ru-RU" sz="3700" b="1" dirty="0" smtClean="0"/>
              <a:t>Домашний адрес</a:t>
            </a:r>
            <a:r>
              <a:rPr lang="ru-RU" sz="3700" dirty="0" smtClean="0"/>
              <a:t> ___________________________________________</a:t>
            </a:r>
          </a:p>
          <a:p>
            <a:pPr>
              <a:buNone/>
            </a:pPr>
            <a:r>
              <a:rPr lang="ru-RU" sz="3700" b="1" dirty="0" err="1" smtClean="0"/>
              <a:t>Телефон</a:t>
            </a:r>
            <a:r>
              <a:rPr lang="ru-RU" sz="3700" dirty="0" err="1" smtClean="0"/>
              <a:t>___________________________________________________</a:t>
            </a:r>
            <a:endParaRPr lang="ru-RU" sz="3700" dirty="0" smtClean="0"/>
          </a:p>
          <a:p>
            <a:pPr>
              <a:buNone/>
            </a:pPr>
            <a:r>
              <a:rPr lang="ru-RU" sz="3700" b="1" dirty="0" err="1" smtClean="0"/>
              <a:t>Обучается:­­­­­­­__</a:t>
            </a:r>
            <a:r>
              <a:rPr lang="ru-RU" sz="3700" dirty="0" err="1" smtClean="0"/>
              <a:t>не</a:t>
            </a:r>
            <a:r>
              <a:rPr lang="ru-RU" sz="3700" dirty="0" smtClean="0"/>
              <a:t> </a:t>
            </a:r>
            <a:r>
              <a:rPr lang="ru-RU" sz="3700" dirty="0" err="1" smtClean="0"/>
              <a:t>обучался_______________</a:t>
            </a:r>
            <a:endParaRPr lang="ru-RU" sz="3700" dirty="0" smtClean="0"/>
          </a:p>
          <a:p>
            <a:pPr>
              <a:buNone/>
            </a:pPr>
            <a:r>
              <a:rPr lang="ru-RU" sz="3700" b="1" dirty="0" err="1" smtClean="0"/>
              <a:t>Жалобы­­­­­­­­­­­­­­__</a:t>
            </a:r>
            <a:r>
              <a:rPr lang="ru-RU" sz="3700" dirty="0" err="1" smtClean="0"/>
              <a:t>наплохую</a:t>
            </a:r>
            <a:r>
              <a:rPr lang="ru-RU" sz="3700" dirty="0" smtClean="0"/>
              <a:t> </a:t>
            </a:r>
            <a:r>
              <a:rPr lang="ru-RU" sz="3700" dirty="0" err="1" smtClean="0"/>
              <a:t>речь</a:t>
            </a:r>
            <a:r>
              <a:rPr lang="ru-RU" sz="3700" b="1" dirty="0" err="1" smtClean="0"/>
              <a:t>_________________________</a:t>
            </a:r>
            <a:endParaRPr lang="ru-RU" sz="3700" dirty="0" smtClean="0"/>
          </a:p>
          <a:p>
            <a:pPr>
              <a:buNone/>
            </a:pPr>
            <a:r>
              <a:rPr lang="ru-RU" sz="3700" b="1" dirty="0" smtClean="0"/>
              <a:t>Где обучался (кем направлен)</a:t>
            </a:r>
            <a:r>
              <a:rPr lang="ru-RU" sz="3700" b="1" dirty="0" err="1" smtClean="0"/>
              <a:t>__</a:t>
            </a:r>
            <a:r>
              <a:rPr lang="ru-RU" sz="3700" dirty="0" err="1" smtClean="0"/>
              <a:t>инициатива</a:t>
            </a:r>
            <a:r>
              <a:rPr lang="ru-RU" sz="3700" dirty="0" smtClean="0"/>
              <a:t> </a:t>
            </a:r>
            <a:r>
              <a:rPr lang="ru-RU" sz="3700" dirty="0" err="1" smtClean="0"/>
              <a:t>родителей</a:t>
            </a:r>
            <a:r>
              <a:rPr lang="ru-RU" sz="3700" b="1" dirty="0" err="1" smtClean="0"/>
              <a:t>_______</a:t>
            </a:r>
            <a:endParaRPr lang="ru-RU" sz="3700" dirty="0" smtClean="0"/>
          </a:p>
          <a:p>
            <a:pPr>
              <a:buNone/>
            </a:pPr>
            <a:r>
              <a:rPr lang="ru-RU" sz="3700" b="1" dirty="0" smtClean="0"/>
              <a:t>Личностные </a:t>
            </a:r>
            <a:r>
              <a:rPr lang="ru-RU" sz="3700" b="1" dirty="0" err="1" smtClean="0"/>
              <a:t>особенности</a:t>
            </a:r>
            <a:r>
              <a:rPr lang="ru-RU" sz="3700" dirty="0" err="1" smtClean="0"/>
              <a:t>­­­­­­­­­­­­­­­­­­­­­­­­­­­­­­­­­­­­­­_</a:t>
            </a:r>
            <a:endParaRPr lang="ru-RU" sz="3700" dirty="0" smtClean="0"/>
          </a:p>
          <a:p>
            <a:pPr>
              <a:buNone/>
            </a:pPr>
            <a:r>
              <a:rPr lang="ru-RU" sz="3700" dirty="0" smtClean="0"/>
              <a:t>Ребенок инфантилен, быстро утомляется, внимание неустойчивое, выраженных интересов не выявлено.</a:t>
            </a:r>
          </a:p>
          <a:p>
            <a:pPr>
              <a:buNone/>
            </a:pPr>
            <a:r>
              <a:rPr lang="ru-RU" sz="3700" b="1" dirty="0" smtClean="0"/>
              <a:t> </a:t>
            </a:r>
            <a:endParaRPr lang="ru-RU" sz="3700" dirty="0" smtClean="0"/>
          </a:p>
          <a:p>
            <a:pPr>
              <a:buNone/>
            </a:pPr>
            <a:r>
              <a:rPr lang="ru-RU" sz="3700" b="1" dirty="0" smtClean="0"/>
              <a:t>Особенности коммуникативного поведения</a:t>
            </a:r>
            <a:endParaRPr lang="ru-RU" sz="3700" dirty="0" smtClean="0"/>
          </a:p>
          <a:p>
            <a:pPr>
              <a:buNone/>
            </a:pPr>
            <a:r>
              <a:rPr lang="ru-RU" sz="3700" dirty="0" err="1" smtClean="0"/>
              <a:t>_Выраженный</a:t>
            </a:r>
            <a:r>
              <a:rPr lang="ru-RU" sz="3700" dirty="0" smtClean="0"/>
              <a:t> речевой негативизм, предпочитает общаться с помощью невербальных средств (кивки, тактильный контакт, жесты, мимика, отдельные вокализации) Ответы на вопросы – однословные фразы.</a:t>
            </a:r>
          </a:p>
          <a:p>
            <a:pPr>
              <a:buNone/>
            </a:pPr>
            <a:r>
              <a:rPr lang="ru-RU" sz="3700" dirty="0" smtClean="0"/>
              <a:t> </a:t>
            </a:r>
          </a:p>
          <a:p>
            <a:pPr>
              <a:buNone/>
            </a:pPr>
            <a:r>
              <a:rPr lang="ru-RU" sz="3700" b="1" dirty="0" smtClean="0"/>
              <a:t>Состояние связной речи</a:t>
            </a:r>
            <a:endParaRPr lang="ru-RU" sz="3700" dirty="0" smtClean="0"/>
          </a:p>
          <a:p>
            <a:pPr>
              <a:buNone/>
            </a:pPr>
            <a:r>
              <a:rPr lang="ru-RU" sz="3700" dirty="0" err="1" smtClean="0"/>
              <a:t>_Показатель</a:t>
            </a:r>
            <a:r>
              <a:rPr lang="ru-RU" sz="3700" dirty="0" smtClean="0"/>
              <a:t> «Связная речь» - средняя степень недоразвития: возможно составление рассказа по серии картинок при наличии стимуляции в виде поощрения, напоминания предыдущей фразы, использования наводящих вопросов. Рассказы состоят из 3-4 простых предложений, в том числе однословных. Рассказы соответствуют теме, неоправданных отступлений не отмечается.  Межфразовые связи отсутствуют, иногда используются союзы «И», «А».  В рассказе частично соблюдается временная и логическая последовательность, но отмечаются пропуски смысловых частей.</a:t>
            </a:r>
          </a:p>
          <a:p>
            <a:pPr>
              <a:buNone/>
            </a:pPr>
            <a:r>
              <a:rPr lang="ru-RU" sz="3700" b="1" dirty="0" smtClean="0"/>
              <a:t> </a:t>
            </a:r>
            <a:endParaRPr lang="ru-RU" sz="3700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096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Уровень </a:t>
            </a:r>
            <a:r>
              <a:rPr lang="ru-RU" b="1" dirty="0" err="1" smtClean="0"/>
              <a:t>сформированности</a:t>
            </a:r>
            <a:r>
              <a:rPr lang="ru-RU" b="1" dirty="0" smtClean="0"/>
              <a:t> лексического строя (объем, структура)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Лексический запас: средняя степень недоразвития. Объем: ниже возрастной нормы, ограничен бытовой лексикой; преимущественно представлена номинативная и </a:t>
            </a:r>
            <a:r>
              <a:rPr lang="ru-RU" dirty="0" err="1" smtClean="0"/>
              <a:t>глагольнаялексика</a:t>
            </a:r>
            <a:r>
              <a:rPr lang="ru-RU" dirty="0" smtClean="0"/>
              <a:t>, незначительный объем прилагательных, наречий; пассивный </a:t>
            </a:r>
            <a:r>
              <a:rPr lang="ru-RU" dirty="0" err="1" smtClean="0"/>
              <a:t>словарьшире</a:t>
            </a:r>
            <a:r>
              <a:rPr lang="ru-RU" dirty="0" smtClean="0"/>
              <a:t> активного; отмечаются трудности актуализации словаря –  с большим трудом подбирает слова, заменяет слова по ситуативному сходству; особенности семантического наполнения: использование слова в </a:t>
            </a:r>
            <a:r>
              <a:rPr lang="ru-RU" dirty="0" err="1" smtClean="0"/>
              <a:t>ситуативно</a:t>
            </a:r>
            <a:r>
              <a:rPr lang="ru-RU" dirty="0" smtClean="0"/>
              <a:t> связанном значении; имеются бытовые обобщающие понятия (игрушки, еда, одежда), использование слова в переносном значении, многозначных слов невозможно.</a:t>
            </a:r>
          </a:p>
          <a:p>
            <a:pPr>
              <a:buNone/>
            </a:pPr>
            <a:r>
              <a:rPr lang="ru-RU" b="1" dirty="0" smtClean="0"/>
              <a:t>Уровень развития грамматического строя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Показатель» Грамматический строй речи» - средний уровень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Тип предложения: односоставное - назывное или предикативное, простое нераспространенное, простое распространенное, иногда с 2 однородными членами. Средняя протяженность 3 – 4 слова.</a:t>
            </a:r>
          </a:p>
          <a:p>
            <a:pPr lvl="0">
              <a:buNone/>
            </a:pPr>
            <a:r>
              <a:rPr lang="ru-RU" dirty="0" smtClean="0"/>
              <a:t>Наличие </a:t>
            </a:r>
            <a:r>
              <a:rPr lang="ru-RU" dirty="0" err="1" smtClean="0"/>
              <a:t>аграмматизма</a:t>
            </a:r>
            <a:r>
              <a:rPr lang="ru-RU" dirty="0" smtClean="0"/>
              <a:t>: степень выраженности - начатки грамматического оформления, использование отдельных грамматических форм – образование существительных с частотными уменьшительно-ласкательными суффиксами, времени глаголов, множественного числа существительных (частотные варианты окончаний); характер </a:t>
            </a:r>
            <a:r>
              <a:rPr lang="ru-RU" dirty="0" err="1" smtClean="0"/>
              <a:t>аграмматизма</a:t>
            </a:r>
            <a:r>
              <a:rPr lang="ru-RU" dirty="0" smtClean="0"/>
              <a:t>- отсутствие грамматических средств, смешение моделей.</a:t>
            </a:r>
          </a:p>
          <a:p>
            <a:pPr lvl="0">
              <a:buNone/>
            </a:pPr>
            <a:r>
              <a:rPr lang="ru-RU" dirty="0" smtClean="0"/>
              <a:t>Пассивная грамматика шире активной. Понимает простые предлоги, формы числа и падежа имен существительных, владеет согласованием личных местоимений и имен существительных в роде (мужской и женский), числе, и другими формами раннего онтогенеза.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Состояние звуковой стороны речи: тяжелая степень недоразвития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Звукопроизношение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При произнесении изолированных звуков назализация гласных «У», «О»; оглушение звонких согласных; смешение твердых и мягких согласных; нечеткое произношение со слабой воздушной струей (искажение) звуков «Х», «Ф»; боковой </a:t>
            </a:r>
            <a:r>
              <a:rPr lang="ru-RU" dirty="0" err="1" smtClean="0"/>
              <a:t>сигматизм</a:t>
            </a:r>
            <a:r>
              <a:rPr lang="ru-RU" dirty="0" smtClean="0"/>
              <a:t> свистящих и шипящих; </a:t>
            </a:r>
            <a:r>
              <a:rPr lang="ru-RU" dirty="0" err="1" smtClean="0"/>
              <a:t>параламбдацизм</a:t>
            </a:r>
            <a:r>
              <a:rPr lang="ru-RU" dirty="0" smtClean="0"/>
              <a:t> («Л», «ЛЬ» на «Й»), </a:t>
            </a:r>
            <a:r>
              <a:rPr lang="ru-RU" dirty="0" err="1" smtClean="0"/>
              <a:t>параротацизм</a:t>
            </a:r>
            <a:r>
              <a:rPr lang="ru-RU" dirty="0" smtClean="0"/>
              <a:t> («Р», «РЬ» на «Й»). В спонтанном общении добавляются множественные пропуски согласных в начале слов и в стечениях согласных; смешение щелевых и взрывных («С»,«Ш», «Щ»- «ТЬ», «СЬ» - «КЬ»); смешение назальных согласных «Н» - «М».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400" b="1" i="1" dirty="0" smtClean="0"/>
              <a:t>Фонематическое восприятие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Не сформировано. Трудности различения лабиализованных гласных, ротовых и носовых согласных, твердых и мягких согласных, неустойчивая дифференциация </a:t>
            </a:r>
            <a:r>
              <a:rPr lang="ru-RU" sz="4400" dirty="0" err="1" smtClean="0"/>
              <a:t>звонких-глухих</a:t>
            </a:r>
            <a:r>
              <a:rPr lang="ru-RU" sz="4400" dirty="0" smtClean="0"/>
              <a:t> и шипящих – свистящих ( при условии замедленного предъявления), относительно устойчивое различение Р-Л и Р</a:t>
            </a:r>
            <a:r>
              <a:rPr lang="ru-RU" sz="4400" baseline="30000" dirty="0" smtClean="0"/>
              <a:t>'</a:t>
            </a:r>
            <a:r>
              <a:rPr lang="ru-RU" sz="4400" dirty="0" smtClean="0"/>
              <a:t> - Л</a:t>
            </a:r>
            <a:r>
              <a:rPr lang="ru-RU" sz="4400" baseline="30000" dirty="0" smtClean="0"/>
              <a:t>'</a:t>
            </a:r>
            <a:endParaRPr lang="ru-RU" sz="4400" dirty="0" smtClean="0"/>
          </a:p>
          <a:p>
            <a:pPr>
              <a:buNone/>
            </a:pPr>
            <a:r>
              <a:rPr lang="ru-RU" sz="4400" b="1" i="1" dirty="0" smtClean="0"/>
              <a:t>Слоговая структура слова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Уверенно использует </a:t>
            </a:r>
            <a:r>
              <a:rPr lang="ru-RU" sz="4400" dirty="0" err="1" smtClean="0"/>
              <a:t>лепетные</a:t>
            </a:r>
            <a:r>
              <a:rPr lang="ru-RU" sz="4400" dirty="0" smtClean="0"/>
              <a:t> слова, двусложные слова различной структуры, в том числе, со стечениями 2х согласных на границе слога, трехсложные слова с открытыми и закрытыми слогами, слова более сложной слоговой структуры недоступны: усечение и перестановки слогов и согласных в стечениях, недоговаривает последний взрывной согласный. Очень нечетко, почти неразборчиво воспроизводит контур слова; при повторном произнесении воспроизводит слово лучше с опорой на образец.</a:t>
            </a:r>
          </a:p>
          <a:p>
            <a:pPr>
              <a:buNone/>
            </a:pPr>
            <a:r>
              <a:rPr lang="ru-RU" sz="4400" b="1" i="1" dirty="0" smtClean="0"/>
              <a:t> Просодическая сторона </a:t>
            </a:r>
            <a:r>
              <a:rPr lang="ru-RU" sz="4400" b="1" i="1" dirty="0" err="1" smtClean="0"/>
              <a:t>речи_</a:t>
            </a:r>
            <a:r>
              <a:rPr lang="ru-RU" sz="4400" b="1" i="1" dirty="0" smtClean="0"/>
              <a:t> средняя степень нарушения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Речь интонационно монотонная, затруднения в использовании вопросительной интонации, в выделении логического ударения, </a:t>
            </a:r>
            <a:r>
              <a:rPr lang="ru-RU" sz="4400" dirty="0" err="1" smtClean="0"/>
              <a:t>паузации</a:t>
            </a:r>
            <a:r>
              <a:rPr lang="ru-RU" sz="4400" dirty="0" smtClean="0"/>
              <a:t>. Умеренная назализация. </a:t>
            </a:r>
            <a:r>
              <a:rPr lang="ru-RU" sz="4400" b="1" dirty="0" smtClean="0"/>
              <a:t>Речевое дыхание </a:t>
            </a:r>
            <a:r>
              <a:rPr lang="ru-RU" sz="4400" dirty="0" smtClean="0"/>
              <a:t>поверхностное, короткий слабый речевой выдох, несовпадение вдоха и логических пауз.</a:t>
            </a:r>
          </a:p>
          <a:p>
            <a:pPr>
              <a:buNone/>
            </a:pPr>
            <a:r>
              <a:rPr lang="ru-RU" sz="4400" dirty="0" smtClean="0"/>
              <a:t> </a:t>
            </a:r>
            <a:r>
              <a:rPr lang="ru-RU" sz="4400" b="1" dirty="0" smtClean="0"/>
              <a:t> Особенности строения и двигательные функции артикуляционного аппарата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Сквозная двусторонняя расщелина верхней губы и неба, послеоперационные рубцы от </a:t>
            </a:r>
            <a:r>
              <a:rPr lang="ru-RU" sz="4400" dirty="0" err="1" smtClean="0"/>
              <a:t>хейлопласики</a:t>
            </a:r>
            <a:r>
              <a:rPr lang="ru-RU" sz="4400" dirty="0" smtClean="0"/>
              <a:t> и </a:t>
            </a:r>
            <a:r>
              <a:rPr lang="ru-RU" sz="4400" dirty="0" err="1" smtClean="0"/>
              <a:t>уранопластики</a:t>
            </a:r>
            <a:r>
              <a:rPr lang="ru-RU" sz="4400" dirty="0" smtClean="0"/>
              <a:t> (в раннем возрасте), мягкое небо укорочено, недоразвитие верхней челюсти: отсутствуют 4 передних верхних резца;  </a:t>
            </a:r>
            <a:r>
              <a:rPr lang="ru-RU" sz="4400" dirty="0" err="1" smtClean="0"/>
              <a:t>прогения</a:t>
            </a:r>
            <a:r>
              <a:rPr lang="ru-RU" sz="4400" dirty="0" smtClean="0"/>
              <a:t>,  верхняя губа утолщенная, малоподвижная, язык </a:t>
            </a:r>
            <a:r>
              <a:rPr lang="ru-RU" sz="4400" dirty="0" err="1" smtClean="0"/>
              <a:t>спастичный</a:t>
            </a:r>
            <a:r>
              <a:rPr lang="ru-RU" sz="4400" dirty="0" smtClean="0"/>
              <a:t>, в состоянии покоя оттянут в глубь ротовой полости, тонус мышц языка снижен справа, </a:t>
            </a:r>
            <a:r>
              <a:rPr lang="ru-RU" sz="4400" dirty="0" err="1" smtClean="0"/>
              <a:t>гиперсаливация</a:t>
            </a:r>
            <a:r>
              <a:rPr lang="ru-RU" sz="4400" dirty="0" smtClean="0"/>
              <a:t> при двигательных нагрузках; при нагрузках снижение объема движений; при выполнении артикуляционных упражнений наблюдаются </a:t>
            </a:r>
            <a:r>
              <a:rPr lang="ru-RU" sz="4400" dirty="0" err="1" smtClean="0"/>
              <a:t>синкинезии</a:t>
            </a:r>
            <a:r>
              <a:rPr lang="ru-RU" sz="4400" dirty="0" smtClean="0"/>
              <a:t>; затруднено глотание, лицо </a:t>
            </a:r>
            <a:r>
              <a:rPr lang="ru-RU" sz="4400" dirty="0" err="1" smtClean="0"/>
              <a:t>амимичное</a:t>
            </a:r>
            <a:r>
              <a:rPr lang="ru-RU" sz="4400" dirty="0" smtClean="0"/>
              <a:t>.</a:t>
            </a:r>
          </a:p>
          <a:p>
            <a:pPr>
              <a:buNone/>
            </a:pPr>
            <a:r>
              <a:rPr lang="ru-RU" sz="4400" b="1" dirty="0" err="1" smtClean="0"/>
              <a:t>Темпо-ритмическая</a:t>
            </a:r>
            <a:r>
              <a:rPr lang="ru-RU" sz="4400" b="1" dirty="0" smtClean="0"/>
              <a:t> сторона речи – средняя степень выраженности нарушения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темп замедлен, встречаются слова с неправильно интонационно выделяемым ударным слогом; наблюдаются продолжительные паузы –</a:t>
            </a:r>
            <a:r>
              <a:rPr lang="ru-RU" sz="4400" dirty="0" err="1" smtClean="0"/>
              <a:t>хезитации</a:t>
            </a:r>
            <a:endParaRPr lang="ru-RU" sz="4400" dirty="0" smtClean="0"/>
          </a:p>
          <a:p>
            <a:pPr>
              <a:buNone/>
            </a:pPr>
            <a:r>
              <a:rPr lang="ru-RU" sz="4400" b="1" dirty="0" smtClean="0"/>
              <a:t> 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 </a:t>
            </a:r>
            <a:r>
              <a:rPr lang="ru-RU" sz="4400" b="1" dirty="0" smtClean="0"/>
              <a:t>Уровень </a:t>
            </a:r>
            <a:r>
              <a:rPr lang="ru-RU" sz="4400" b="1" dirty="0" err="1" smtClean="0"/>
              <a:t>сформированности</a:t>
            </a:r>
            <a:r>
              <a:rPr lang="ru-RU" sz="4400" b="1" dirty="0" smtClean="0"/>
              <a:t> звукового/</a:t>
            </a:r>
            <a:r>
              <a:rPr lang="ru-RU" sz="4400" b="1" dirty="0" err="1" smtClean="0"/>
              <a:t>звуко-буквенного</a:t>
            </a:r>
            <a:r>
              <a:rPr lang="ru-RU" sz="4400" b="1" dirty="0" smtClean="0"/>
              <a:t> анализа речи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Отсутствуют элементарные формы звукового анализа</a:t>
            </a:r>
          </a:p>
          <a:p>
            <a:pPr>
              <a:buNone/>
            </a:pPr>
            <a:r>
              <a:rPr lang="ru-RU" sz="4400" b="1" dirty="0" smtClean="0"/>
              <a:t>Чтение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___________________________________________________________________________________________________________________</a:t>
            </a:r>
          </a:p>
          <a:p>
            <a:pPr>
              <a:buNone/>
            </a:pPr>
            <a:r>
              <a:rPr lang="ru-RU" sz="4400" b="1" dirty="0" smtClean="0"/>
              <a:t>Письмо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___________________________________________________________________________________________________________________</a:t>
            </a:r>
          </a:p>
          <a:p>
            <a:pPr>
              <a:buNone/>
            </a:pPr>
            <a:r>
              <a:rPr lang="ru-RU" sz="4400" b="1" dirty="0" smtClean="0"/>
              <a:t>Дополнительные данные</a:t>
            </a:r>
            <a:endParaRPr lang="ru-RU" sz="4400" dirty="0" smtClean="0"/>
          </a:p>
          <a:p>
            <a:pPr>
              <a:buNone/>
            </a:pPr>
            <a:r>
              <a:rPr lang="ru-RU" sz="4400" dirty="0" err="1" smtClean="0"/>
              <a:t>Деятельностная</a:t>
            </a:r>
            <a:r>
              <a:rPr lang="ru-RU" sz="4400" dirty="0" smtClean="0"/>
              <a:t> готовность к обучению достаточно низкая, часто отвлекается, при  возникновении трудностей при выполнении заданий старается, уклониться от его выполнения, охотно включается в игру, инструкции не дослушивает до конца, выполняет неточно, не может оценить качество своей работы. </a:t>
            </a:r>
            <a:r>
              <a:rPr lang="ru-RU" sz="4400" dirty="0" err="1" smtClean="0"/>
              <a:t>Обучаемость</a:t>
            </a:r>
            <a:r>
              <a:rPr lang="ru-RU" sz="4400" dirty="0" smtClean="0"/>
              <a:t> языковым моделям низкая, усваивает грамматическую модель после 3-4 примеров. _</a:t>
            </a:r>
          </a:p>
          <a:p>
            <a:pPr>
              <a:buNone/>
            </a:pPr>
            <a:r>
              <a:rPr lang="ru-RU" sz="4400" b="1" dirty="0" smtClean="0"/>
              <a:t> </a:t>
            </a:r>
            <a:endParaRPr lang="ru-RU" sz="4400" dirty="0" smtClean="0"/>
          </a:p>
          <a:p>
            <a:pPr>
              <a:buNone/>
            </a:pPr>
            <a:r>
              <a:rPr lang="ru-RU" sz="4400" b="1" dirty="0" smtClean="0"/>
              <a:t>Логопедическое заключение: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Общее недоразвитие речи </a:t>
            </a:r>
            <a:r>
              <a:rPr lang="en-US" sz="4400" dirty="0" smtClean="0"/>
              <a:t>II</a:t>
            </a:r>
            <a:r>
              <a:rPr lang="ru-RU" sz="4400" dirty="0" smtClean="0"/>
              <a:t> уровня у ребенка с открытой оперированной </a:t>
            </a:r>
            <a:r>
              <a:rPr lang="ru-RU" sz="4400" dirty="0" err="1" smtClean="0"/>
              <a:t>ринолалией</a:t>
            </a:r>
            <a:r>
              <a:rPr lang="ru-RU" sz="4400" dirty="0" smtClean="0"/>
              <a:t>. Рекомендуется обучение по варианту 5.2 (при условии наличия потенциально сохранного интеллекта).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301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785926"/>
            <a:ext cx="6420989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gribovaoe21@mail.ru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Моменты, осложняющие жизнь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Малое время, отводимое на обследование</a:t>
            </a:r>
          </a:p>
          <a:p>
            <a:r>
              <a:rPr lang="ru-RU" dirty="0" smtClean="0"/>
              <a:t>Отсутствие возможности проводить углубленную диагностику</a:t>
            </a:r>
          </a:p>
          <a:p>
            <a:r>
              <a:rPr lang="ru-RU" dirty="0" smtClean="0"/>
              <a:t>Высокий риск ошибки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логопеду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Наличие большого практического опыта</a:t>
            </a:r>
          </a:p>
          <a:p>
            <a:r>
              <a:rPr lang="ru-RU" dirty="0" smtClean="0"/>
              <a:t>Хорошее знание теории логопедии и смежных дисциплин</a:t>
            </a:r>
          </a:p>
          <a:p>
            <a:r>
              <a:rPr lang="ru-RU" dirty="0" smtClean="0"/>
              <a:t>Умение настоять на своем мнении</a:t>
            </a:r>
          </a:p>
          <a:p>
            <a:r>
              <a:rPr lang="ru-RU" dirty="0" err="1" smtClean="0"/>
              <a:t>Прорфессиональное</a:t>
            </a:r>
            <a:r>
              <a:rPr lang="ru-RU" dirty="0" smtClean="0"/>
              <a:t> чутье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В процессе проведения обследования речи ребенка реализуются следующие положения: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При построении схемы обследования рационально следовать по маршруту от «общего к частному».</a:t>
            </a:r>
          </a:p>
          <a:p>
            <a:pPr lvl="0"/>
            <a:r>
              <a:rPr lang="ru-RU" dirty="0" smtClean="0"/>
              <a:t>Внутри каждого вида заданий «от сложного к простому». </a:t>
            </a:r>
          </a:p>
          <a:p>
            <a:pPr lvl="0"/>
            <a:r>
              <a:rPr lang="ru-RU" dirty="0" smtClean="0"/>
              <a:t>В первую очередь обследуются такие виды речевой деятельности, как говорение и письменная речь (или чаще в логопедии говорится о самостоятельной письменной речи, под которой имеются в виду письменные высказывания, имеющие коммуникативную направленность - сочинения). Письменная речь обследуется только у школьников, прошедших обучение грамоте и имеющих опыт написания подобных работ. При наличии диагностических признаков неблагополучия в продуктивных высказываниях или жалоб со стороны родителей рекомендуется проводить исследование по изучению состояния рецептивных видов деятельности: </a:t>
            </a:r>
            <a:r>
              <a:rPr lang="ru-RU" dirty="0" err="1" smtClean="0"/>
              <a:t>аудирования</a:t>
            </a:r>
            <a:r>
              <a:rPr lang="ru-RU" dirty="0" smtClean="0"/>
              <a:t> и чтения.</a:t>
            </a:r>
          </a:p>
          <a:p>
            <a:pPr lvl="0"/>
            <a:r>
              <a:rPr lang="ru-RU" dirty="0" smtClean="0"/>
              <a:t>Логично сначала исследовать объем и характер употребления языковых и речевых единиц, и только при наличии трудностей в их использовании переходить к выявлению особенностей пользования ими в пассиве. Таким образом, можно сформулировать последовательность процедуры «от экспрессивной языковой компетенции к </a:t>
            </a:r>
            <a:r>
              <a:rPr lang="ru-RU" dirty="0" err="1" smtClean="0"/>
              <a:t>импрессивной</a:t>
            </a:r>
            <a:r>
              <a:rPr lang="ru-RU" dirty="0" smtClean="0"/>
              <a:t>».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924800" cy="1439863"/>
          </a:xfrm>
        </p:spPr>
        <p:txBody>
          <a:bodyPr/>
          <a:lstStyle/>
          <a:p>
            <a:pPr eaLnBrk="1" hangingPunct="1"/>
            <a:r>
              <a:rPr lang="ru-RU" smtClean="0"/>
              <a:t>Диагностический этап:</a:t>
            </a:r>
            <a:r>
              <a:rPr lang="ru-RU" sz="3200" smtClean="0"/>
              <a:t/>
            </a:r>
            <a:br>
              <a:rPr lang="ru-RU" sz="3200" smtClean="0"/>
            </a:br>
            <a:r>
              <a:rPr lang="ru-RU" sz="2400" smtClean="0"/>
              <a:t>технология обследования речи дошкольников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820150" cy="5084762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ru-RU" smtClean="0"/>
              <a:t> 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3995738" y="1989138"/>
            <a:ext cx="3543300" cy="936625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000"/>
              <a:t>Обследование диалогической связной речи и коммуникативных навыков</a:t>
            </a:r>
          </a:p>
          <a:p>
            <a:pPr>
              <a:buFontTx/>
              <a:buChar char="•"/>
            </a:pPr>
            <a:r>
              <a:rPr lang="ru-RU" sz="1000"/>
              <a:t>Особенности коммуникативного поведения</a:t>
            </a:r>
          </a:p>
          <a:p>
            <a:pPr>
              <a:buFont typeface="Symbol" pitchFamily="18" charset="2"/>
              <a:buChar char="·"/>
            </a:pPr>
            <a:r>
              <a:rPr lang="ru-RU" sz="1000"/>
              <a:t>Специфика использования лингвистических и паралингвистических средств</a:t>
            </a:r>
            <a:endParaRPr lang="ru-RU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4140200" y="3141663"/>
            <a:ext cx="2628900" cy="1025525"/>
          </a:xfrm>
          <a:prstGeom prst="rect">
            <a:avLst/>
          </a:prstGeom>
          <a:noFill/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000"/>
              <a:t>Обследование монологической связной речи</a:t>
            </a:r>
          </a:p>
          <a:p>
            <a:pPr>
              <a:buFontTx/>
              <a:buChar char="•"/>
            </a:pPr>
            <a:r>
              <a:rPr lang="ru-RU" sz="1000"/>
              <a:t> Специфика построения текста</a:t>
            </a:r>
          </a:p>
          <a:p>
            <a:pPr>
              <a:buFont typeface="Symbol" pitchFamily="18" charset="2"/>
              <a:buChar char="·"/>
            </a:pPr>
            <a:r>
              <a:rPr lang="ru-RU" sz="1000"/>
              <a:t>Специфика использования языковых средств</a:t>
            </a:r>
          </a:p>
          <a:p>
            <a:pPr>
              <a:buFont typeface="Symbol" pitchFamily="18" charset="2"/>
              <a:buChar char="·"/>
            </a:pPr>
            <a:r>
              <a:rPr lang="ru-RU" sz="1000"/>
              <a:t>Общая характеристика речи</a:t>
            </a:r>
            <a:endParaRPr lang="ru-RU"/>
          </a:p>
        </p:txBody>
      </p:sp>
      <p:sp>
        <p:nvSpPr>
          <p:cNvPr id="16390" name="AutoShape 7" descr="Почтовая бумага"/>
          <p:cNvSpPr>
            <a:spLocks noChangeArrowheads="1"/>
          </p:cNvSpPr>
          <p:nvPr/>
        </p:nvSpPr>
        <p:spPr bwMode="auto">
          <a:xfrm>
            <a:off x="5292725" y="2924175"/>
            <a:ext cx="571500" cy="228600"/>
          </a:xfrm>
          <a:prstGeom prst="downArrow">
            <a:avLst>
              <a:gd name="adj1" fmla="val 50000"/>
              <a:gd name="adj2" fmla="val 250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1042988" y="4365625"/>
            <a:ext cx="5143500" cy="431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/>
              <a:t>Направления углубленного исследования при наличии показаний</a:t>
            </a:r>
            <a:endParaRPr lang="ru-RU"/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971550" y="5013325"/>
            <a:ext cx="1143000" cy="800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1200"/>
          </a:p>
          <a:p>
            <a:pPr algn="ctr"/>
            <a:r>
              <a:rPr lang="ru-RU" sz="1000"/>
              <a:t>Лексический</a:t>
            </a:r>
            <a:r>
              <a:rPr lang="ru-RU" sz="1200"/>
              <a:t> запас</a:t>
            </a:r>
          </a:p>
          <a:p>
            <a:endParaRPr lang="ru-RU" sz="1200"/>
          </a:p>
          <a:p>
            <a:endParaRPr lang="ru-RU"/>
          </a:p>
        </p:txBody>
      </p:sp>
      <p:sp>
        <p:nvSpPr>
          <p:cNvPr id="16393" name="Text Box 10"/>
          <p:cNvSpPr txBox="1">
            <a:spLocks noChangeArrowheads="1"/>
          </p:cNvSpPr>
          <p:nvPr/>
        </p:nvSpPr>
        <p:spPr bwMode="auto">
          <a:xfrm>
            <a:off x="2195513" y="5013325"/>
            <a:ext cx="1371600" cy="800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1200"/>
          </a:p>
          <a:p>
            <a:pPr algn="ctr"/>
            <a:r>
              <a:rPr lang="ru-RU" sz="1200"/>
              <a:t>Грамматический строй</a:t>
            </a:r>
            <a:endParaRPr lang="ru-RU"/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5003800" y="5013325"/>
            <a:ext cx="1143000" cy="800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1200"/>
          </a:p>
          <a:p>
            <a:pPr algn="ctr"/>
            <a:r>
              <a:rPr lang="ru-RU" sz="1200"/>
              <a:t>Звукопроизношение</a:t>
            </a:r>
            <a:endParaRPr lang="ru-RU"/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3635375" y="5013325"/>
            <a:ext cx="1143000" cy="800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1200"/>
          </a:p>
          <a:p>
            <a:pPr algn="ctr"/>
            <a:r>
              <a:rPr lang="ru-RU" sz="1200"/>
              <a:t>Слоговая структура</a:t>
            </a:r>
            <a:endParaRPr lang="ru-RU"/>
          </a:p>
        </p:txBody>
      </p:sp>
      <p:sp>
        <p:nvSpPr>
          <p:cNvPr id="16396" name="Text Box 13"/>
          <p:cNvSpPr txBox="1">
            <a:spLocks noChangeArrowheads="1"/>
          </p:cNvSpPr>
          <p:nvPr/>
        </p:nvSpPr>
        <p:spPr bwMode="auto">
          <a:xfrm>
            <a:off x="7380288" y="4221163"/>
            <a:ext cx="1516062" cy="685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scene3d>
            <a:camera prst="legacyObliqueBottomRight"/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1200"/>
              <a:t>Обследование фонематического восприятия</a:t>
            </a:r>
            <a:endParaRPr lang="ru-RU"/>
          </a:p>
        </p:txBody>
      </p:sp>
      <p:sp>
        <p:nvSpPr>
          <p:cNvPr id="16397" name="Text Box 14"/>
          <p:cNvSpPr txBox="1">
            <a:spLocks noChangeArrowheads="1"/>
          </p:cNvSpPr>
          <p:nvPr/>
        </p:nvSpPr>
        <p:spPr bwMode="auto">
          <a:xfrm>
            <a:off x="3563938" y="6021388"/>
            <a:ext cx="2743200" cy="685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1200"/>
          </a:p>
          <a:p>
            <a:pPr algn="ctr"/>
            <a:r>
              <a:rPr lang="ru-RU" sz="1200"/>
              <a:t>Двигательные функции и строение артикуляционного аппарата</a:t>
            </a:r>
            <a:endParaRPr lang="ru-RU"/>
          </a:p>
        </p:txBody>
      </p:sp>
      <p:sp>
        <p:nvSpPr>
          <p:cNvPr id="16398" name="AutoShape 15" descr="Почтовая бумага"/>
          <p:cNvSpPr>
            <a:spLocks noChangeArrowheads="1"/>
          </p:cNvSpPr>
          <p:nvPr/>
        </p:nvSpPr>
        <p:spPr bwMode="auto">
          <a:xfrm rot="5400000">
            <a:off x="7402513" y="2830513"/>
            <a:ext cx="685800" cy="2171700"/>
          </a:xfrm>
          <a:custGeom>
            <a:avLst/>
            <a:gdLst>
              <a:gd name="T0" fmla="*/ 489553 w 21600"/>
              <a:gd name="T1" fmla="*/ 0 h 21600"/>
              <a:gd name="T2" fmla="*/ 489553 w 21600"/>
              <a:gd name="T3" fmla="*/ 1222386 h 21600"/>
              <a:gd name="T4" fmla="*/ 69374 w 21600"/>
              <a:gd name="T5" fmla="*/ 2171700 h 21600"/>
              <a:gd name="T6" fmla="*/ 685800 w 21600"/>
              <a:gd name="T7" fmla="*/ 611193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942 h 21600"/>
              <a:gd name="T14" fmla="*/ 19427 w 21600"/>
              <a:gd name="T15" fmla="*/ 821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419" y="0"/>
                </a:lnTo>
                <a:lnTo>
                  <a:pt x="15419" y="3942"/>
                </a:lnTo>
                <a:lnTo>
                  <a:pt x="12427" y="3942"/>
                </a:lnTo>
                <a:cubicBezTo>
                  <a:pt x="5564" y="3942"/>
                  <a:pt x="0" y="7620"/>
                  <a:pt x="0" y="12158"/>
                </a:cubicBezTo>
                <a:lnTo>
                  <a:pt x="0" y="21600"/>
                </a:lnTo>
                <a:lnTo>
                  <a:pt x="4369" y="21600"/>
                </a:lnTo>
                <a:lnTo>
                  <a:pt x="4369" y="12158"/>
                </a:lnTo>
                <a:cubicBezTo>
                  <a:pt x="4369" y="9981"/>
                  <a:pt x="7977" y="8216"/>
                  <a:pt x="12427" y="8216"/>
                </a:cubicBezTo>
                <a:lnTo>
                  <a:pt x="15419" y="8216"/>
                </a:lnTo>
                <a:lnTo>
                  <a:pt x="15419" y="12158"/>
                </a:ln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9" name="AutoShape 16" descr="Почтовая бумага"/>
          <p:cNvSpPr>
            <a:spLocks noChangeArrowheads="1"/>
          </p:cNvSpPr>
          <p:nvPr/>
        </p:nvSpPr>
        <p:spPr bwMode="auto">
          <a:xfrm rot="16112332" flipH="1">
            <a:off x="2608263" y="2871788"/>
            <a:ext cx="800100" cy="2057400"/>
          </a:xfrm>
          <a:custGeom>
            <a:avLst/>
            <a:gdLst>
              <a:gd name="T0" fmla="*/ 568367 w 21600"/>
              <a:gd name="T1" fmla="*/ 0 h 21600"/>
              <a:gd name="T2" fmla="*/ 568367 w 21600"/>
              <a:gd name="T3" fmla="*/ 1158049 h 21600"/>
              <a:gd name="T4" fmla="*/ 71564 w 21600"/>
              <a:gd name="T5" fmla="*/ 2057400 h 21600"/>
              <a:gd name="T6" fmla="*/ 800100 w 21600"/>
              <a:gd name="T7" fmla="*/ 57902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189 h 21600"/>
              <a:gd name="T14" fmla="*/ 19655 w 21600"/>
              <a:gd name="T15" fmla="*/ 79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344" y="0"/>
                </a:lnTo>
                <a:lnTo>
                  <a:pt x="15344" y="4189"/>
                </a:lnTo>
                <a:lnTo>
                  <a:pt x="12427" y="4189"/>
                </a:lnTo>
                <a:cubicBezTo>
                  <a:pt x="5564" y="4189"/>
                  <a:pt x="0" y="7757"/>
                  <a:pt x="0" y="12158"/>
                </a:cubicBezTo>
                <a:lnTo>
                  <a:pt x="0" y="21600"/>
                </a:lnTo>
                <a:lnTo>
                  <a:pt x="3864" y="21600"/>
                </a:lnTo>
                <a:lnTo>
                  <a:pt x="3864" y="12158"/>
                </a:lnTo>
                <a:cubicBezTo>
                  <a:pt x="3864" y="9844"/>
                  <a:pt x="7698" y="7969"/>
                  <a:pt x="12427" y="7969"/>
                </a:cubicBezTo>
                <a:lnTo>
                  <a:pt x="15344" y="7969"/>
                </a:lnTo>
                <a:lnTo>
                  <a:pt x="15344" y="12158"/>
                </a:ln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AutoShape 17" descr="Почтовая бумага"/>
          <p:cNvSpPr>
            <a:spLocks noChangeArrowheads="1"/>
          </p:cNvSpPr>
          <p:nvPr/>
        </p:nvSpPr>
        <p:spPr bwMode="auto">
          <a:xfrm>
            <a:off x="1403350" y="4797425"/>
            <a:ext cx="342900" cy="228600"/>
          </a:xfrm>
          <a:prstGeom prst="downArrow">
            <a:avLst>
              <a:gd name="adj1" fmla="val 50000"/>
              <a:gd name="adj2" fmla="val 250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AutoShape 18" descr="Почтовая бумага"/>
          <p:cNvSpPr>
            <a:spLocks noChangeArrowheads="1"/>
          </p:cNvSpPr>
          <p:nvPr/>
        </p:nvSpPr>
        <p:spPr bwMode="auto">
          <a:xfrm>
            <a:off x="2555875" y="4797425"/>
            <a:ext cx="457200" cy="228600"/>
          </a:xfrm>
          <a:prstGeom prst="downArrow">
            <a:avLst>
              <a:gd name="adj1" fmla="val 50000"/>
              <a:gd name="adj2" fmla="val 250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2" name="AutoShape 19" descr="Почтовая бумага"/>
          <p:cNvSpPr>
            <a:spLocks noChangeArrowheads="1"/>
          </p:cNvSpPr>
          <p:nvPr/>
        </p:nvSpPr>
        <p:spPr bwMode="auto">
          <a:xfrm>
            <a:off x="3995738" y="4797425"/>
            <a:ext cx="457200" cy="228600"/>
          </a:xfrm>
          <a:prstGeom prst="downArrow">
            <a:avLst>
              <a:gd name="adj1" fmla="val 50000"/>
              <a:gd name="adj2" fmla="val 250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3" name="AutoShape 20" descr="Почтовая бумага"/>
          <p:cNvSpPr>
            <a:spLocks noChangeArrowheads="1"/>
          </p:cNvSpPr>
          <p:nvPr/>
        </p:nvSpPr>
        <p:spPr bwMode="auto">
          <a:xfrm>
            <a:off x="5364163" y="4797425"/>
            <a:ext cx="457200" cy="228600"/>
          </a:xfrm>
          <a:prstGeom prst="downArrow">
            <a:avLst>
              <a:gd name="adj1" fmla="val 50000"/>
              <a:gd name="adj2" fmla="val 250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4" name="AutoShape 21" descr="Почтовая бумага"/>
          <p:cNvSpPr>
            <a:spLocks noChangeArrowheads="1"/>
          </p:cNvSpPr>
          <p:nvPr/>
        </p:nvSpPr>
        <p:spPr bwMode="auto">
          <a:xfrm>
            <a:off x="5364163" y="5805488"/>
            <a:ext cx="457200" cy="228600"/>
          </a:xfrm>
          <a:prstGeom prst="downArrow">
            <a:avLst>
              <a:gd name="adj1" fmla="val 50000"/>
              <a:gd name="adj2" fmla="val 250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5" name="AutoShape 22" descr="Почтовая бумага"/>
          <p:cNvSpPr>
            <a:spLocks noChangeArrowheads="1"/>
          </p:cNvSpPr>
          <p:nvPr/>
        </p:nvSpPr>
        <p:spPr bwMode="auto">
          <a:xfrm>
            <a:off x="3995738" y="5805488"/>
            <a:ext cx="457200" cy="228600"/>
          </a:xfrm>
          <a:prstGeom prst="downArrow">
            <a:avLst>
              <a:gd name="adj1" fmla="val 50000"/>
              <a:gd name="adj2" fmla="val 250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6" name="AutoShape 23" descr="Почтовая бумага"/>
          <p:cNvSpPr>
            <a:spLocks noChangeArrowheads="1"/>
          </p:cNvSpPr>
          <p:nvPr/>
        </p:nvSpPr>
        <p:spPr bwMode="auto">
          <a:xfrm rot="16235158" flipV="1">
            <a:off x="7170738" y="3927475"/>
            <a:ext cx="685800" cy="2857500"/>
          </a:xfrm>
          <a:custGeom>
            <a:avLst/>
            <a:gdLst>
              <a:gd name="T0" fmla="*/ 394557 w 21600"/>
              <a:gd name="T1" fmla="*/ 0 h 21600"/>
              <a:gd name="T2" fmla="*/ 394557 w 21600"/>
              <a:gd name="T3" fmla="*/ 1608402 h 21600"/>
              <a:gd name="T4" fmla="*/ 45212 w 21600"/>
              <a:gd name="T5" fmla="*/ 2857500 h 21600"/>
              <a:gd name="T6" fmla="*/ 685800 w 21600"/>
              <a:gd name="T7" fmla="*/ 80420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686 h 21600"/>
              <a:gd name="T14" fmla="*/ 19498 w 21600"/>
              <a:gd name="T15" fmla="*/ 747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4686"/>
                </a:lnTo>
                <a:cubicBezTo>
                  <a:pt x="5564" y="4686"/>
                  <a:pt x="0" y="8031"/>
                  <a:pt x="0" y="12158"/>
                </a:cubicBezTo>
                <a:lnTo>
                  <a:pt x="0" y="21600"/>
                </a:lnTo>
                <a:lnTo>
                  <a:pt x="2848" y="21600"/>
                </a:lnTo>
                <a:lnTo>
                  <a:pt x="2848" y="12158"/>
                </a:lnTo>
                <a:cubicBezTo>
                  <a:pt x="2848" y="9570"/>
                  <a:pt x="7137" y="7472"/>
                  <a:pt x="12427" y="7472"/>
                </a:cubicBezTo>
                <a:lnTo>
                  <a:pt x="12427" y="12158"/>
                </a:ln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Диагностический этап:</a:t>
            </a:r>
            <a:r>
              <a:rPr lang="ru-RU" sz="3200" smtClean="0"/>
              <a:t/>
            </a:r>
            <a:br>
              <a:rPr lang="ru-RU" sz="3200" smtClean="0"/>
            </a:br>
            <a:r>
              <a:rPr lang="ru-RU" sz="2400" smtClean="0"/>
              <a:t>технология обследования речи школьников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565400"/>
            <a:ext cx="7693025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17412" name="Text Box 25"/>
          <p:cNvSpPr txBox="1">
            <a:spLocks noChangeArrowheads="1"/>
          </p:cNvSpPr>
          <p:nvPr/>
        </p:nvSpPr>
        <p:spPr bwMode="auto">
          <a:xfrm>
            <a:off x="1258888" y="2133600"/>
            <a:ext cx="2743200" cy="4572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/>
              <a:t>Обследование процесса письма</a:t>
            </a:r>
            <a:endParaRPr lang="ru-RU"/>
          </a:p>
        </p:txBody>
      </p:sp>
      <p:sp>
        <p:nvSpPr>
          <p:cNvPr id="17413" name="Text Box 26"/>
          <p:cNvSpPr txBox="1">
            <a:spLocks noChangeArrowheads="1"/>
          </p:cNvSpPr>
          <p:nvPr/>
        </p:nvSpPr>
        <p:spPr bwMode="auto">
          <a:xfrm>
            <a:off x="4787900" y="2133600"/>
            <a:ext cx="3086100" cy="4572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/>
              <a:t>Обследование процесса чтения</a:t>
            </a:r>
            <a:endParaRPr lang="ru-RU"/>
          </a:p>
        </p:txBody>
      </p:sp>
      <p:sp>
        <p:nvSpPr>
          <p:cNvPr id="17414" name="AutoShape 27" descr="Пергамент"/>
          <p:cNvSpPr>
            <a:spLocks noChangeArrowheads="1"/>
          </p:cNvSpPr>
          <p:nvPr/>
        </p:nvSpPr>
        <p:spPr bwMode="auto">
          <a:xfrm>
            <a:off x="4140200" y="2276475"/>
            <a:ext cx="571500" cy="228600"/>
          </a:xfrm>
          <a:prstGeom prst="leftRightArrow">
            <a:avLst>
              <a:gd name="adj1" fmla="val 50000"/>
              <a:gd name="adj2" fmla="val 500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5" name="Text Box 28"/>
          <p:cNvSpPr txBox="1">
            <a:spLocks noChangeArrowheads="1"/>
          </p:cNvSpPr>
          <p:nvPr/>
        </p:nvSpPr>
        <p:spPr bwMode="auto">
          <a:xfrm>
            <a:off x="3924300" y="2997200"/>
            <a:ext cx="5029200" cy="57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200"/>
          </a:p>
          <a:p>
            <a:pPr algn="ctr"/>
            <a:r>
              <a:rPr lang="ru-RU" sz="1400"/>
              <a:t>Обследование устной речи по показаниям</a:t>
            </a:r>
            <a:endParaRPr lang="ru-RU"/>
          </a:p>
        </p:txBody>
      </p:sp>
      <p:sp>
        <p:nvSpPr>
          <p:cNvPr id="17416" name="Text Box 29"/>
          <p:cNvSpPr txBox="1">
            <a:spLocks noChangeArrowheads="1"/>
          </p:cNvSpPr>
          <p:nvPr/>
        </p:nvSpPr>
        <p:spPr bwMode="auto">
          <a:xfrm>
            <a:off x="1116013" y="3068638"/>
            <a:ext cx="2286000" cy="1943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r>
              <a:rPr lang="ru-RU" sz="1200"/>
              <a:t>Обследование психических процессов, оптико-пространственных представлений и графо-моторных навыков по показаниям</a:t>
            </a:r>
            <a:endParaRPr lang="ru-RU"/>
          </a:p>
        </p:txBody>
      </p:sp>
      <p:sp>
        <p:nvSpPr>
          <p:cNvPr id="17417" name="Text Box 30"/>
          <p:cNvSpPr txBox="1">
            <a:spLocks noChangeArrowheads="1"/>
          </p:cNvSpPr>
          <p:nvPr/>
        </p:nvSpPr>
        <p:spPr bwMode="auto">
          <a:xfrm>
            <a:off x="4284663" y="3716338"/>
            <a:ext cx="800100" cy="1828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1200"/>
          </a:p>
          <a:p>
            <a:r>
              <a:rPr lang="ru-RU" sz="1200"/>
              <a:t>Текстовая компетенция</a:t>
            </a:r>
            <a:endParaRPr lang="ru-RU"/>
          </a:p>
        </p:txBody>
      </p:sp>
      <p:sp>
        <p:nvSpPr>
          <p:cNvPr id="17418" name="Text Box 31"/>
          <p:cNvSpPr txBox="1">
            <a:spLocks noChangeArrowheads="1"/>
          </p:cNvSpPr>
          <p:nvPr/>
        </p:nvSpPr>
        <p:spPr bwMode="auto">
          <a:xfrm>
            <a:off x="5219700" y="3716338"/>
            <a:ext cx="800100" cy="1828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1200"/>
          </a:p>
          <a:p>
            <a:r>
              <a:rPr lang="ru-RU" sz="1200"/>
              <a:t>Словарный запас</a:t>
            </a:r>
            <a:endParaRPr lang="ru-RU"/>
          </a:p>
        </p:txBody>
      </p:sp>
      <p:sp>
        <p:nvSpPr>
          <p:cNvPr id="17419" name="Text Box 32"/>
          <p:cNvSpPr txBox="1">
            <a:spLocks noChangeArrowheads="1"/>
          </p:cNvSpPr>
          <p:nvPr/>
        </p:nvSpPr>
        <p:spPr bwMode="auto">
          <a:xfrm>
            <a:off x="6156325" y="3716338"/>
            <a:ext cx="800100" cy="1828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1200"/>
          </a:p>
          <a:p>
            <a:r>
              <a:rPr lang="ru-RU" sz="1200"/>
              <a:t>Грамматический строй</a:t>
            </a:r>
            <a:endParaRPr lang="ru-RU"/>
          </a:p>
        </p:txBody>
      </p:sp>
      <p:sp>
        <p:nvSpPr>
          <p:cNvPr id="17420" name="Text Box 33"/>
          <p:cNvSpPr txBox="1">
            <a:spLocks noChangeArrowheads="1"/>
          </p:cNvSpPr>
          <p:nvPr/>
        </p:nvSpPr>
        <p:spPr bwMode="auto">
          <a:xfrm>
            <a:off x="7092950" y="3716338"/>
            <a:ext cx="800100" cy="1828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Фонематическое восприятие и звуко-буквенный анализ</a:t>
            </a:r>
          </a:p>
          <a:p>
            <a:endParaRPr lang="ru-RU"/>
          </a:p>
        </p:txBody>
      </p:sp>
      <p:sp>
        <p:nvSpPr>
          <p:cNvPr id="17421" name="Text Box 34"/>
          <p:cNvSpPr txBox="1">
            <a:spLocks noChangeArrowheads="1"/>
          </p:cNvSpPr>
          <p:nvPr/>
        </p:nvSpPr>
        <p:spPr bwMode="auto">
          <a:xfrm>
            <a:off x="8027988" y="3716338"/>
            <a:ext cx="800100" cy="1828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1200"/>
          </a:p>
          <a:p>
            <a:r>
              <a:rPr lang="ru-RU" sz="1200"/>
              <a:t>Слоговая структура слова</a:t>
            </a:r>
            <a:endParaRPr lang="ru-RU"/>
          </a:p>
        </p:txBody>
      </p:sp>
      <p:sp>
        <p:nvSpPr>
          <p:cNvPr id="17422" name="Text Box 35"/>
          <p:cNvSpPr txBox="1">
            <a:spLocks noChangeArrowheads="1"/>
          </p:cNvSpPr>
          <p:nvPr/>
        </p:nvSpPr>
        <p:spPr bwMode="auto">
          <a:xfrm>
            <a:off x="6972300" y="5734050"/>
            <a:ext cx="2171700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prstShdw prst="shdw12">
              <a:srgbClr val="808080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ru-RU" sz="1200"/>
              <a:t>Звукопроизношение</a:t>
            </a:r>
            <a:endParaRPr lang="ru-RU"/>
          </a:p>
        </p:txBody>
      </p:sp>
      <p:sp>
        <p:nvSpPr>
          <p:cNvPr id="17423" name="Text Box 36"/>
          <p:cNvSpPr txBox="1">
            <a:spLocks noChangeArrowheads="1"/>
          </p:cNvSpPr>
          <p:nvPr/>
        </p:nvSpPr>
        <p:spPr bwMode="auto">
          <a:xfrm>
            <a:off x="6858000" y="6294438"/>
            <a:ext cx="2286000" cy="563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prstShdw prst="shdw12">
              <a:srgbClr val="808080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ru-RU" sz="1200"/>
              <a:t>Строение и функции артикуляционного аппарата</a:t>
            </a:r>
            <a:endParaRPr lang="ru-RU"/>
          </a:p>
        </p:txBody>
      </p:sp>
      <p:sp>
        <p:nvSpPr>
          <p:cNvPr id="17424" name="Line 37"/>
          <p:cNvSpPr>
            <a:spLocks noChangeShapeType="1"/>
          </p:cNvSpPr>
          <p:nvPr/>
        </p:nvSpPr>
        <p:spPr bwMode="auto">
          <a:xfrm>
            <a:off x="2124075" y="2781300"/>
            <a:ext cx="4686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5" name="Line 38"/>
          <p:cNvSpPr>
            <a:spLocks noChangeShapeType="1"/>
          </p:cNvSpPr>
          <p:nvPr/>
        </p:nvSpPr>
        <p:spPr bwMode="auto">
          <a:xfrm>
            <a:off x="2124075" y="2781300"/>
            <a:ext cx="0" cy="271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6" name="Line 39"/>
          <p:cNvSpPr>
            <a:spLocks noChangeShapeType="1"/>
          </p:cNvSpPr>
          <p:nvPr/>
        </p:nvSpPr>
        <p:spPr bwMode="auto">
          <a:xfrm>
            <a:off x="6804025" y="2781300"/>
            <a:ext cx="0" cy="198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7" name="Line 40"/>
          <p:cNvSpPr>
            <a:spLocks noChangeShapeType="1"/>
          </p:cNvSpPr>
          <p:nvPr/>
        </p:nvSpPr>
        <p:spPr bwMode="auto">
          <a:xfrm>
            <a:off x="3132138" y="2565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8" name="Line 41"/>
          <p:cNvSpPr>
            <a:spLocks noChangeShapeType="1"/>
          </p:cNvSpPr>
          <p:nvPr/>
        </p:nvSpPr>
        <p:spPr bwMode="auto">
          <a:xfrm>
            <a:off x="5940425" y="2565400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9" name="Line 42"/>
          <p:cNvSpPr>
            <a:spLocks noChangeShapeType="1"/>
          </p:cNvSpPr>
          <p:nvPr/>
        </p:nvSpPr>
        <p:spPr bwMode="auto">
          <a:xfrm>
            <a:off x="4643438" y="3573463"/>
            <a:ext cx="0" cy="2111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0" name="Line 43"/>
          <p:cNvSpPr>
            <a:spLocks noChangeShapeType="1"/>
          </p:cNvSpPr>
          <p:nvPr/>
        </p:nvSpPr>
        <p:spPr bwMode="auto">
          <a:xfrm>
            <a:off x="5580063" y="3573463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1" name="Line 44"/>
          <p:cNvSpPr>
            <a:spLocks noChangeShapeType="1"/>
          </p:cNvSpPr>
          <p:nvPr/>
        </p:nvSpPr>
        <p:spPr bwMode="auto">
          <a:xfrm>
            <a:off x="6588125" y="3573463"/>
            <a:ext cx="0" cy="2111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2" name="Line 45"/>
          <p:cNvSpPr>
            <a:spLocks noChangeShapeType="1"/>
          </p:cNvSpPr>
          <p:nvPr/>
        </p:nvSpPr>
        <p:spPr bwMode="auto">
          <a:xfrm>
            <a:off x="7524750" y="3573463"/>
            <a:ext cx="0" cy="214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3" name="Line 46"/>
          <p:cNvSpPr>
            <a:spLocks noChangeShapeType="1"/>
          </p:cNvSpPr>
          <p:nvPr/>
        </p:nvSpPr>
        <p:spPr bwMode="auto">
          <a:xfrm>
            <a:off x="8459788" y="3573463"/>
            <a:ext cx="0" cy="2111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4" name="Line 47"/>
          <p:cNvSpPr>
            <a:spLocks noChangeShapeType="1"/>
          </p:cNvSpPr>
          <p:nvPr/>
        </p:nvSpPr>
        <p:spPr bwMode="auto">
          <a:xfrm>
            <a:off x="7524750" y="5589588"/>
            <a:ext cx="0" cy="1984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5" name="Line 48"/>
          <p:cNvSpPr>
            <a:spLocks noChangeShapeType="1"/>
          </p:cNvSpPr>
          <p:nvPr/>
        </p:nvSpPr>
        <p:spPr bwMode="auto">
          <a:xfrm>
            <a:off x="8459788" y="5516563"/>
            <a:ext cx="0" cy="271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6" name="Line 49"/>
          <p:cNvSpPr>
            <a:spLocks noChangeShapeType="1"/>
          </p:cNvSpPr>
          <p:nvPr/>
        </p:nvSpPr>
        <p:spPr bwMode="auto">
          <a:xfrm>
            <a:off x="7885113" y="6092825"/>
            <a:ext cx="1587" cy="2016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Характер и содержание дидактического материала будет зависеть: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ru-RU" dirty="0" smtClean="0"/>
              <a:t>От возраста ребенка (чем меньше ребенок по возрасту, тем реальнее и реалистичнее должны быть объекты, предъявляемые ребенку)</a:t>
            </a:r>
            <a:endParaRPr lang="ru-RU" sz="2000" dirty="0" smtClean="0"/>
          </a:p>
          <a:p>
            <a:pPr lvl="2"/>
            <a:r>
              <a:rPr lang="ru-RU" dirty="0" smtClean="0"/>
              <a:t>От уровня развития речи (чем ниже уровень развития речи ребенка, тем реалистичнее и реальнее должен быть предъявляемый материал)</a:t>
            </a:r>
            <a:endParaRPr lang="ru-RU" sz="2000" dirty="0" smtClean="0"/>
          </a:p>
          <a:p>
            <a:pPr lvl="2"/>
            <a:r>
              <a:rPr lang="ru-RU" dirty="0" smtClean="0"/>
              <a:t>От уровня психического развития ребенка</a:t>
            </a:r>
            <a:endParaRPr lang="ru-RU" sz="2000" dirty="0" smtClean="0"/>
          </a:p>
          <a:p>
            <a:pPr lvl="2"/>
            <a:r>
              <a:rPr lang="ru-RU" dirty="0" smtClean="0"/>
              <a:t>От уровня </a:t>
            </a:r>
            <a:r>
              <a:rPr lang="ru-RU" dirty="0" err="1" smtClean="0"/>
              <a:t>обученности</a:t>
            </a:r>
            <a:r>
              <a:rPr lang="ru-RU" dirty="0" smtClean="0"/>
              <a:t> ребенка (предъявляемый материал должен быть достаточно освоен, НО НЕ ЗАУЧЕН! ребенком).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5615</Words>
  <Application>Microsoft Office PowerPoint</Application>
  <PresentationFormat>Экран (4:3)</PresentationFormat>
  <Paragraphs>395</Paragraphs>
  <Slides>38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Office Theme</vt:lpstr>
      <vt:lpstr>Специфика логопедического обследования в условиях ПМПК. Логопедическое заключение и определение организационной формы обучения</vt:lpstr>
      <vt:lpstr>задачи: </vt:lpstr>
      <vt:lpstr>Положительные факторы</vt:lpstr>
      <vt:lpstr>Моменты, осложняющие жизнь</vt:lpstr>
      <vt:lpstr>Требования к логопеду</vt:lpstr>
      <vt:lpstr>В процессе проведения обследования речи ребенка реализуются следующие положения: </vt:lpstr>
      <vt:lpstr>Диагностический этап: технология обследования речи дошкольников</vt:lpstr>
      <vt:lpstr>Диагностический этап: технология обследования речи школьников</vt:lpstr>
      <vt:lpstr>Характер и содержание дидактического материала будет зависеть: </vt:lpstr>
      <vt:lpstr>Для определения образовательной программы ребенка основную роль будут играть следующие факторы: </vt:lpstr>
      <vt:lpstr>0 – 2 года</vt:lpstr>
      <vt:lpstr>Варианты заключений  </vt:lpstr>
      <vt:lpstr>Задержанное развитие </vt:lpstr>
      <vt:lpstr>0-2 года</vt:lpstr>
      <vt:lpstr>2-3 года</vt:lpstr>
      <vt:lpstr>Возраст 1-3 года </vt:lpstr>
      <vt:lpstr>2-3 года</vt:lpstr>
      <vt:lpstr>3-5 лет</vt:lpstr>
      <vt:lpstr>3-5 лет</vt:lpstr>
      <vt:lpstr>3-5 лет</vt:lpstr>
      <vt:lpstr>5-7 лет</vt:lpstr>
      <vt:lpstr>5-7 лет</vt:lpstr>
      <vt:lpstr>5-7 лет</vt:lpstr>
      <vt:lpstr>7-11 лет</vt:lpstr>
      <vt:lpstr>7-11 лет</vt:lpstr>
      <vt:lpstr>7-11 лет</vt:lpstr>
      <vt:lpstr>11-18 лет</vt:lpstr>
      <vt:lpstr>11-18 лет</vt:lpstr>
      <vt:lpstr>11-18</vt:lpstr>
      <vt:lpstr>11-15 лет</vt:lpstr>
      <vt:lpstr>15-18 лет</vt:lpstr>
      <vt:lpstr>18-23</vt:lpstr>
      <vt:lpstr>18 и старше</vt:lpstr>
      <vt:lpstr>18 и старше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AIpro</cp:lastModifiedBy>
  <cp:revision>45</cp:revision>
  <dcterms:created xsi:type="dcterms:W3CDTF">2016-09-18T17:29:31Z</dcterms:created>
  <dcterms:modified xsi:type="dcterms:W3CDTF">2019-05-28T14:36:44Z</dcterms:modified>
</cp:coreProperties>
</file>