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71" r:id="rId5"/>
    <p:sldId id="272" r:id="rId6"/>
    <p:sldId id="261" r:id="rId7"/>
    <p:sldId id="262" r:id="rId8"/>
    <p:sldId id="263" r:id="rId9"/>
    <p:sldId id="264" r:id="rId10"/>
    <p:sldId id="273" r:id="rId11"/>
    <p:sldId id="265" r:id="rId12"/>
    <p:sldId id="266" r:id="rId13"/>
    <p:sldId id="267" r:id="rId14"/>
    <p:sldId id="268" r:id="rId15"/>
    <p:sldId id="269" r:id="rId16"/>
    <p:sldId id="276" r:id="rId17"/>
    <p:sldId id="277" r:id="rId18"/>
    <p:sldId id="275" r:id="rId19"/>
    <p:sldId id="278" r:id="rId20"/>
    <p:sldId id="279" r:id="rId21"/>
    <p:sldId id="274"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10.12.2019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10.12.2019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10.12.2019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10.12.2019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10.12.2019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10.12.2019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10.12.2019</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08720"/>
            <a:ext cx="7772400" cy="3816424"/>
          </a:xfrm>
        </p:spPr>
        <p:txBody>
          <a:bodyPr>
            <a:normAutofit/>
          </a:bodyPr>
          <a:lstStyle/>
          <a:p>
            <a:r>
              <a:rPr lang="ru-RU" dirty="0" smtClean="0">
                <a:latin typeface="Times New Roman" pitchFamily="18" charset="0"/>
                <a:cs typeface="Times New Roman" pitchFamily="18" charset="0"/>
              </a:rPr>
              <a:t>Организация и проведение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ГИА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для обучающихся с ОВЗ</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и детей-инвалидов, инвалидов</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30226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lgn="just">
              <a:buNone/>
            </a:pPr>
            <a:r>
              <a:rPr lang="ru-RU" dirty="0" smtClean="0">
                <a:latin typeface="Times New Roman" pitchFamily="18" charset="0"/>
                <a:cs typeface="Times New Roman" pitchFamily="18" charset="0"/>
              </a:rPr>
              <a:t>	Проводится в первую среду декабря последнего года обучения по темам (текстам), сформированным по часовым поясам </a:t>
            </a:r>
            <a:r>
              <a:rPr lang="ru-RU" dirty="0" err="1" smtClean="0">
                <a:latin typeface="Times New Roman" pitchFamily="18" charset="0"/>
                <a:cs typeface="Times New Roman" pitchFamily="18" charset="0"/>
              </a:rPr>
              <a:t>Рособрнадзором</a:t>
            </a:r>
            <a:r>
              <a:rPr lang="ru-RU" dirty="0" smtClean="0">
                <a:latin typeface="Times New Roman" pitchFamily="18" charset="0"/>
                <a:cs typeface="Times New Roman" pitchFamily="18" charset="0"/>
              </a:rPr>
              <a:t>.</a:t>
            </a:r>
          </a:p>
          <a:p>
            <a:pPr marL="0" indent="0" algn="just">
              <a:buNone/>
            </a:pPr>
            <a:r>
              <a:rPr lang="ru-RU" dirty="0" smtClean="0">
                <a:latin typeface="Times New Roman" pitchFamily="18" charset="0"/>
                <a:cs typeface="Times New Roman" pitchFamily="18" charset="0"/>
              </a:rPr>
              <a:t>	Итоговое изложение вправе писать следующие категории лиц:</a:t>
            </a:r>
          </a:p>
          <a:p>
            <a:pPr algn="just">
              <a:buFontTx/>
              <a:buChar char="-"/>
            </a:pPr>
            <a:r>
              <a:rPr lang="ru-RU" dirty="0">
                <a:latin typeface="Times New Roman" pitchFamily="18" charset="0"/>
                <a:cs typeface="Times New Roman" pitchFamily="18" charset="0"/>
              </a:rPr>
              <a:t>о</a:t>
            </a:r>
            <a:r>
              <a:rPr lang="ru-RU" dirty="0" smtClean="0">
                <a:latin typeface="Times New Roman" pitchFamily="18" charset="0"/>
                <a:cs typeface="Times New Roman" pitchFamily="18" charset="0"/>
              </a:rPr>
              <a:t>бучающиеся </a:t>
            </a:r>
            <a:r>
              <a:rPr lang="en-US" dirty="0" smtClean="0">
                <a:latin typeface="Times New Roman" pitchFamily="18" charset="0"/>
                <a:cs typeface="Times New Roman" pitchFamily="18" charset="0"/>
              </a:rPr>
              <a:t>XI</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XII</a:t>
            </a:r>
            <a:r>
              <a:rPr lang="ru-RU" dirty="0" smtClean="0">
                <a:latin typeface="Times New Roman" pitchFamily="18" charset="0"/>
                <a:cs typeface="Times New Roman" pitchFamily="18" charset="0"/>
              </a:rPr>
              <a:t>) классов с ОВЗ;</a:t>
            </a:r>
          </a:p>
          <a:p>
            <a:pPr algn="just">
              <a:buFontTx/>
              <a:buChar char="-"/>
            </a:pPr>
            <a:r>
              <a:rPr lang="ru-RU" dirty="0">
                <a:latin typeface="Times New Roman" pitchFamily="18" charset="0"/>
                <a:cs typeface="Times New Roman" pitchFamily="18" charset="0"/>
              </a:rPr>
              <a:t>д</a:t>
            </a:r>
            <a:r>
              <a:rPr lang="ru-RU" dirty="0" smtClean="0">
                <a:latin typeface="Times New Roman" pitchFamily="18" charset="0"/>
                <a:cs typeface="Times New Roman" pitchFamily="18" charset="0"/>
              </a:rPr>
              <a:t>ети-инвалиды и инвалиды;</a:t>
            </a:r>
          </a:p>
          <a:p>
            <a:pPr algn="just">
              <a:buFontTx/>
              <a:buChar char="-"/>
            </a:pPr>
            <a:r>
              <a:rPr lang="ru-RU" dirty="0">
                <a:latin typeface="Times New Roman" pitchFamily="18" charset="0"/>
                <a:cs typeface="Times New Roman" pitchFamily="18" charset="0"/>
              </a:rPr>
              <a:t>о</a:t>
            </a:r>
            <a:r>
              <a:rPr lang="ru-RU" dirty="0" smtClean="0">
                <a:latin typeface="Times New Roman" pitchFamily="18" charset="0"/>
                <a:cs typeface="Times New Roman" pitchFamily="18" charset="0"/>
              </a:rPr>
              <a:t>бучающиеся на дому, в образовательных организациях, в том числе санаторно-курортных на основании заключения медицинской организации.</a:t>
            </a:r>
          </a:p>
          <a:p>
            <a:pPr marL="0" indent="0" algn="just">
              <a:buNone/>
            </a:pPr>
            <a:r>
              <a:rPr lang="ru-RU" dirty="0" smtClean="0">
                <a:latin typeface="Times New Roman" pitchFamily="18" charset="0"/>
                <a:cs typeface="Times New Roman" pitchFamily="18" charset="0"/>
              </a:rPr>
              <a:t>	Продолжительность итогового сочинения (изложения) </a:t>
            </a:r>
            <a:r>
              <a:rPr lang="ru-RU" u="sng" dirty="0" smtClean="0">
                <a:latin typeface="Times New Roman" pitchFamily="18" charset="0"/>
                <a:cs typeface="Times New Roman" pitchFamily="18" charset="0"/>
              </a:rPr>
              <a:t>увеличивается на 1,5 часа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Итоговое сочинение (изложение) (СОО)</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380452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lgn="just">
              <a:buNone/>
            </a:pPr>
            <a:r>
              <a:rPr lang="ru-RU" dirty="0" smtClean="0">
                <a:latin typeface="Times New Roman" pitchFamily="18" charset="0"/>
                <a:cs typeface="Times New Roman" pitchFamily="18" charset="0"/>
              </a:rPr>
              <a:t>	</a:t>
            </a:r>
          </a:p>
          <a:p>
            <a:pPr marL="0" indent="0" algn="just">
              <a:buNone/>
            </a:pPr>
            <a:endParaRPr lang="ru-RU" dirty="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Для участников ГИА с ОВЗ, детей-инвалидов и инвалидов, а также лиц, обучающихся на дому по состоянию здоровья, в образовательных организациях, в том числе санаторно-курортных, организуют проведение экзаменов в условиях, учитывающих их состояние здоровья,  особенности психофизического развития. </a:t>
            </a:r>
          </a:p>
          <a:p>
            <a:pPr marL="0" indent="0" algn="just">
              <a:buNone/>
            </a:pPr>
            <a:r>
              <a:rPr lang="ru-RU" dirty="0" smtClean="0">
                <a:latin typeface="Times New Roman" pitchFamily="18" charset="0"/>
                <a:cs typeface="Times New Roman" pitchFamily="18" charset="0"/>
              </a:rPr>
              <a:t>	Основанием для организации экзамена на дому, в медицинской организации являются заключение медицинской организации и рекомендации ПМПК.</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6423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2067" y="2132856"/>
            <a:ext cx="7408333" cy="3993307"/>
          </a:xfrm>
        </p:spPr>
        <p:txBody>
          <a:bodyPr>
            <a:normAutofit fontScale="85000" lnSpcReduction="10000"/>
          </a:bodyPr>
          <a:lstStyle/>
          <a:p>
            <a:pPr algn="just"/>
            <a:r>
              <a:rPr lang="ru-RU" sz="2000" dirty="0" smtClean="0">
                <a:latin typeface="Times New Roman" pitchFamily="18" charset="0"/>
                <a:cs typeface="Times New Roman" pitchFamily="18" charset="0"/>
              </a:rPr>
              <a:t>проведение ГВЭ по всем учебным предметам в устной форме по желанию;</a:t>
            </a:r>
          </a:p>
          <a:p>
            <a:pPr algn="just"/>
            <a:r>
              <a:rPr lang="ru-RU" sz="2000" dirty="0">
                <a:latin typeface="Times New Roman" pitchFamily="18" charset="0"/>
                <a:cs typeface="Times New Roman" pitchFamily="18" charset="0"/>
              </a:rPr>
              <a:t>б</a:t>
            </a:r>
            <a:r>
              <a:rPr lang="ru-RU" sz="2000" dirty="0" smtClean="0">
                <a:latin typeface="Times New Roman" pitchFamily="18" charset="0"/>
                <a:cs typeface="Times New Roman" pitchFamily="18" charset="0"/>
              </a:rPr>
              <a:t>еспрепятственный доступ в аудитории, туалетные и иные помещения, а также их пребывание в указанных помещениях (наличие пандусов, поручней, расширенных дверных проемов, лифтов, при отсутствии лифтов аудитория располагается на 1 этаже; наличие специальных кресел и других приспособлений);</a:t>
            </a:r>
          </a:p>
          <a:p>
            <a:pPr algn="just"/>
            <a:r>
              <a:rPr lang="ru-RU" sz="2000" dirty="0">
                <a:latin typeface="Times New Roman" pitchFamily="18" charset="0"/>
                <a:cs typeface="Times New Roman" pitchFamily="18" charset="0"/>
              </a:rPr>
              <a:t>у</a:t>
            </a:r>
            <a:r>
              <a:rPr lang="ru-RU" sz="2000" dirty="0" smtClean="0">
                <a:latin typeface="Times New Roman" pitchFamily="18" charset="0"/>
                <a:cs typeface="Times New Roman" pitchFamily="18" charset="0"/>
              </a:rPr>
              <a:t>величение продолжительности экзамена по учебному предмету на 1,5 часа, увеличение продолжительности итогового собеседования по русскому языку на 30 минут (ООО); </a:t>
            </a:r>
          </a:p>
          <a:p>
            <a:pPr algn="just"/>
            <a:r>
              <a:rPr lang="ru-RU" sz="2000" dirty="0" smtClean="0">
                <a:latin typeface="Times New Roman" pitchFamily="18" charset="0"/>
                <a:cs typeface="Times New Roman" pitchFamily="18" charset="0"/>
              </a:rPr>
              <a:t>увеличение </a:t>
            </a:r>
            <a:r>
              <a:rPr lang="ru-RU" sz="2000" dirty="0">
                <a:latin typeface="Times New Roman" pitchFamily="18" charset="0"/>
                <a:cs typeface="Times New Roman" pitchFamily="18" charset="0"/>
              </a:rPr>
              <a:t>продолжительности итогового сочинения (изложения), экзамена по учебному предмету на 1,5 часа (ЕГЭ по иностранным языкам (раздел «Говорение» на 30 минут</a:t>
            </a:r>
            <a:r>
              <a:rPr lang="ru-RU" sz="2000" dirty="0" smtClean="0">
                <a:latin typeface="Times New Roman" pitchFamily="18" charset="0"/>
                <a:cs typeface="Times New Roman" pitchFamily="18" charset="0"/>
              </a:rPr>
              <a:t>) (СОО);</a:t>
            </a:r>
          </a:p>
          <a:p>
            <a:pPr algn="just"/>
            <a:r>
              <a:rPr lang="ru-RU" sz="2000" dirty="0">
                <a:latin typeface="Times New Roman" pitchFamily="18" charset="0"/>
                <a:cs typeface="Times New Roman" pitchFamily="18" charset="0"/>
              </a:rPr>
              <a:t>о</a:t>
            </a:r>
            <a:r>
              <a:rPr lang="ru-RU" sz="2000" dirty="0" smtClean="0">
                <a:latin typeface="Times New Roman" pitchFamily="18" charset="0"/>
                <a:cs typeface="Times New Roman" pitchFamily="18" charset="0"/>
              </a:rPr>
              <a:t>рганизация питания и перерывов для проведения необходимых лечебных и профилактических мероприятий во время проведения экзамена.</a:t>
            </a: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Autofit/>
          </a:bodyPr>
          <a:lstStyle/>
          <a:p>
            <a:r>
              <a:rPr lang="ru-RU" sz="2800" b="1" dirty="0" smtClean="0">
                <a:latin typeface="Times New Roman" pitchFamily="18" charset="0"/>
                <a:cs typeface="Times New Roman" pitchFamily="18" charset="0"/>
              </a:rPr>
              <a:t>Условия проведения ГИА (ООО, СОО)</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для участников с ОВЗ, детей-инвалидов и инвалидов</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4055727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just"/>
            <a:r>
              <a:rPr lang="ru-RU" sz="2400" dirty="0">
                <a:latin typeface="Times New Roman" pitchFamily="18" charset="0"/>
                <a:cs typeface="Times New Roman" pitchFamily="18" charset="0"/>
              </a:rPr>
              <a:t>п</a:t>
            </a:r>
            <a:r>
              <a:rPr lang="ru-RU" sz="2400" dirty="0" smtClean="0">
                <a:latin typeface="Times New Roman" pitchFamily="18" charset="0"/>
                <a:cs typeface="Times New Roman" pitchFamily="18" charset="0"/>
              </a:rPr>
              <a:t>рисутствие ассистентов, оказывающих необходимую техническую помощь, помогающих занять рабочее место, передвигаться, прочитать задание, перенести ответы в экзаменационные листы (бланки);</a:t>
            </a:r>
          </a:p>
          <a:p>
            <a:pPr algn="just"/>
            <a:r>
              <a:rPr lang="ru-RU" sz="2400" dirty="0">
                <a:latin typeface="Times New Roman" pitchFamily="18" charset="0"/>
                <a:cs typeface="Times New Roman" pitchFamily="18" charset="0"/>
              </a:rPr>
              <a:t>и</a:t>
            </a:r>
            <a:r>
              <a:rPr lang="ru-RU" sz="2400" dirty="0" smtClean="0">
                <a:latin typeface="Times New Roman" pitchFamily="18" charset="0"/>
                <a:cs typeface="Times New Roman" pitchFamily="18" charset="0"/>
              </a:rPr>
              <a:t>спользование необходимых для выполнения заданий технических средств;</a:t>
            </a:r>
          </a:p>
          <a:p>
            <a:pPr algn="just"/>
            <a:r>
              <a:rPr lang="ru-RU" sz="2400" dirty="0">
                <a:latin typeface="Times New Roman" pitchFamily="18" charset="0"/>
                <a:cs typeface="Times New Roman" pitchFamily="18" charset="0"/>
              </a:rPr>
              <a:t>о</a:t>
            </a:r>
            <a:r>
              <a:rPr lang="ru-RU" sz="2400" dirty="0" smtClean="0">
                <a:latin typeface="Times New Roman" pitchFamily="18" charset="0"/>
                <a:cs typeface="Times New Roman" pitchFamily="18" charset="0"/>
              </a:rPr>
              <a:t>борудование аудитории звукоусиливающей аппаратурой как коллективного, так и индивидуального пользования (для слабослышащих участников ГИА);</a:t>
            </a:r>
          </a:p>
          <a:p>
            <a:pPr algn="just"/>
            <a:r>
              <a:rPr lang="ru-RU" sz="2400" dirty="0">
                <a:latin typeface="Times New Roman" pitchFamily="18" charset="0"/>
                <a:cs typeface="Times New Roman" pitchFamily="18" charset="0"/>
              </a:rPr>
              <a:t>п</a:t>
            </a:r>
            <a:r>
              <a:rPr lang="ru-RU" sz="2400" dirty="0" smtClean="0">
                <a:latin typeface="Times New Roman" pitchFamily="18" charset="0"/>
                <a:cs typeface="Times New Roman" pitchFamily="18" charset="0"/>
              </a:rPr>
              <a:t>ривлечение при необходимости ассистента-</a:t>
            </a:r>
            <a:r>
              <a:rPr lang="ru-RU" sz="2400" dirty="0" err="1" smtClean="0">
                <a:latin typeface="Times New Roman" pitchFamily="18" charset="0"/>
                <a:cs typeface="Times New Roman" pitchFamily="18" charset="0"/>
              </a:rPr>
              <a:t>сурдопереводчика</a:t>
            </a:r>
            <a:r>
              <a:rPr lang="ru-RU" sz="2400" dirty="0" smtClean="0">
                <a:latin typeface="Times New Roman" pitchFamily="18" charset="0"/>
                <a:cs typeface="Times New Roman" pitchFamily="18" charset="0"/>
              </a:rPr>
              <a:t> (для глухих и слабослышащих участников ГИА);</a:t>
            </a:r>
            <a:endParaRPr lang="ru-RU" sz="24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2400" b="1" dirty="0" smtClean="0">
                <a:latin typeface="Times New Roman" pitchFamily="18" charset="0"/>
                <a:cs typeface="Times New Roman" pitchFamily="18" charset="0"/>
              </a:rPr>
              <a:t>Специальные условия для участников ГИА с ОВЗ, детей-инвалидов, инвалидов, для обучающихся на дому и обучающихся в медицинских организациях (ООО, СОО)</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153767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lnSpcReduction="10000"/>
          </a:bodyPr>
          <a:lstStyle/>
          <a:p>
            <a:pPr algn="just"/>
            <a:r>
              <a:rPr lang="ru-RU" sz="2400" dirty="0">
                <a:latin typeface="Times New Roman" pitchFamily="18" charset="0"/>
                <a:cs typeface="Times New Roman" pitchFamily="18" charset="0"/>
              </a:rPr>
              <a:t>о</a:t>
            </a:r>
            <a:r>
              <a:rPr lang="ru-RU" sz="2400" dirty="0" smtClean="0">
                <a:latin typeface="Times New Roman" pitchFamily="18" charset="0"/>
                <a:cs typeface="Times New Roman" pitchFamily="18" charset="0"/>
              </a:rPr>
              <a:t>формление экзаменационных материалов рельефно-точечным шрифтом Брайля или в виде электронного документа, доступного с помощью компьютера; выполнение письменной экзаменационной работы рельефно-точечным шрифтом Брайля или на компьютере; обеспечение достаточным количеством специальных принадлежностей для оформления ответов рельефно-точечным шрифтом Брайля, компьютером (для слепых участников ГИА);</a:t>
            </a:r>
          </a:p>
          <a:p>
            <a:pPr algn="just"/>
            <a:r>
              <a:rPr lang="ru-RU" sz="2400" dirty="0">
                <a:latin typeface="Times New Roman" pitchFamily="18" charset="0"/>
                <a:cs typeface="Times New Roman" pitchFamily="18" charset="0"/>
              </a:rPr>
              <a:t>к</a:t>
            </a:r>
            <a:r>
              <a:rPr lang="ru-RU" sz="2400" dirty="0" smtClean="0">
                <a:latin typeface="Times New Roman" pitchFamily="18" charset="0"/>
                <a:cs typeface="Times New Roman" pitchFamily="18" charset="0"/>
              </a:rPr>
              <a:t>опирование экзаменационных материалов в увеличенном размере; обеспечение аудиторий увеличительными устройствами; индивидуальное равномерное освещение не менее 300 люкс (для слабовидящих участников ГИА).</a:t>
            </a:r>
          </a:p>
          <a:p>
            <a:pPr algn="just"/>
            <a:r>
              <a:rPr lang="ru-RU" sz="2400" dirty="0">
                <a:latin typeface="Times New Roman" pitchFamily="18" charset="0"/>
                <a:cs typeface="Times New Roman" pitchFamily="18" charset="0"/>
              </a:rPr>
              <a:t>в</a:t>
            </a:r>
            <a:r>
              <a:rPr lang="ru-RU" sz="2400" dirty="0" smtClean="0">
                <a:latin typeface="Times New Roman" pitchFamily="18" charset="0"/>
                <a:cs typeface="Times New Roman" pitchFamily="18" charset="0"/>
              </a:rPr>
              <a:t>ыполнение письменной экзаменационной работы на компьютере по желанию.</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95944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85000" lnSpcReduction="10000"/>
          </a:bodyPr>
          <a:lstStyle/>
          <a:p>
            <a:pPr marL="0" indent="0" algn="ctr">
              <a:buNone/>
            </a:pPr>
            <a:r>
              <a:rPr lang="ru-RU" u="sng" dirty="0">
                <a:latin typeface="Times New Roman" pitchFamily="18" charset="0"/>
                <a:cs typeface="Times New Roman" pitchFamily="18" charset="0"/>
              </a:rPr>
              <a:t>Экзаменационные материалы по математике  для ГВЭ-9 </a:t>
            </a:r>
            <a:endParaRPr lang="ru-RU" u="sng" dirty="0" smtClean="0">
              <a:latin typeface="Times New Roman" pitchFamily="18" charset="0"/>
              <a:cs typeface="Times New Roman" pitchFamily="18" charset="0"/>
            </a:endParaRPr>
          </a:p>
          <a:p>
            <a:pPr marL="0" indent="0" algn="ctr">
              <a:buNone/>
            </a:pPr>
            <a:r>
              <a:rPr lang="ru-RU" u="sng" dirty="0" smtClean="0">
                <a:latin typeface="Times New Roman" pitchFamily="18" charset="0"/>
                <a:cs typeface="Times New Roman" pitchFamily="18" charset="0"/>
              </a:rPr>
              <a:t>в письменной форме </a:t>
            </a:r>
            <a:endParaRPr lang="ru-RU" u="sng" dirty="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1. Экзаменационные материалы содержат </a:t>
            </a:r>
            <a:r>
              <a:rPr lang="ru-RU" dirty="0" smtClean="0">
                <a:latin typeface="Times New Roman" pitchFamily="18" charset="0"/>
                <a:cs typeface="Times New Roman" pitchFamily="18" charset="0"/>
              </a:rPr>
              <a:t>литеру «</a:t>
            </a:r>
            <a:r>
              <a:rPr lang="ru-RU" dirty="0">
                <a:latin typeface="Times New Roman" pitchFamily="18" charset="0"/>
                <a:cs typeface="Times New Roman" pitchFamily="18" charset="0"/>
              </a:rPr>
              <a:t>А» (100-е номера</a:t>
            </a:r>
          </a:p>
          <a:p>
            <a:pPr marL="0" indent="0" algn="just">
              <a:buNone/>
            </a:pPr>
            <a:r>
              <a:rPr lang="ru-RU" dirty="0">
                <a:latin typeface="Times New Roman" pitchFamily="18" charset="0"/>
                <a:cs typeface="Times New Roman" pitchFamily="18" charset="0"/>
              </a:rPr>
              <a:t>вариантов)  – для  участников  ГВЭ-9  без  ОВЗ  и  обучающихся  с  ОВЗ</a:t>
            </a:r>
          </a:p>
          <a:p>
            <a:pPr marL="0" indent="0" algn="just">
              <a:buNone/>
            </a:pPr>
            <a:r>
              <a:rPr lang="ru-RU" dirty="0">
                <a:latin typeface="Times New Roman" pitchFamily="18" charset="0"/>
                <a:cs typeface="Times New Roman" pitchFamily="18" charset="0"/>
              </a:rPr>
              <a:t>(за  исключением  участников  с  задержкой  психического  развития, </a:t>
            </a:r>
          </a:p>
          <a:p>
            <a:pPr marL="0" indent="0" algn="just">
              <a:buNone/>
            </a:pPr>
            <a:r>
              <a:rPr lang="ru-RU" dirty="0">
                <a:latin typeface="Times New Roman" pitchFamily="18" charset="0"/>
                <a:cs typeface="Times New Roman" pitchFamily="18" charset="0"/>
              </a:rPr>
              <a:t>обучающихся  по  адаптированным  основным  общеобразовательным</a:t>
            </a:r>
          </a:p>
          <a:p>
            <a:pPr marL="0" indent="0" algn="just">
              <a:buNone/>
            </a:pPr>
            <a:r>
              <a:rPr lang="ru-RU" dirty="0">
                <a:latin typeface="Times New Roman" pitchFamily="18" charset="0"/>
                <a:cs typeface="Times New Roman" pitchFamily="18" charset="0"/>
              </a:rPr>
              <a:t>программам). </a:t>
            </a:r>
          </a:p>
          <a:p>
            <a:pPr marL="0" indent="0" algn="just">
              <a:buNone/>
            </a:pPr>
            <a:r>
              <a:rPr lang="ru-RU" dirty="0">
                <a:latin typeface="Times New Roman" pitchFamily="18" charset="0"/>
                <a:cs typeface="Times New Roman" pitchFamily="18" charset="0"/>
              </a:rPr>
              <a:t>2. Экзаменационные материалы содержат </a:t>
            </a:r>
            <a:r>
              <a:rPr lang="ru-RU" dirty="0" smtClean="0">
                <a:latin typeface="Times New Roman" pitchFamily="18" charset="0"/>
                <a:cs typeface="Times New Roman" pitchFamily="18" charset="0"/>
              </a:rPr>
              <a:t>литеру «</a:t>
            </a:r>
            <a:r>
              <a:rPr lang="ru-RU" dirty="0">
                <a:latin typeface="Times New Roman" pitchFamily="18" charset="0"/>
                <a:cs typeface="Times New Roman" pitchFamily="18" charset="0"/>
              </a:rPr>
              <a:t>С» (300-е номера</a:t>
            </a:r>
          </a:p>
          <a:p>
            <a:pPr marL="0" indent="0" algn="just">
              <a:buNone/>
            </a:pPr>
            <a:r>
              <a:rPr lang="ru-RU" dirty="0">
                <a:latin typeface="Times New Roman" pitchFamily="18" charset="0"/>
                <a:cs typeface="Times New Roman" pitchFamily="18" charset="0"/>
              </a:rPr>
              <a:t>вариантов) – для слепых обучающиеся, слабовидящих и </a:t>
            </a:r>
            <a:r>
              <a:rPr lang="ru-RU" dirty="0" err="1">
                <a:latin typeface="Times New Roman" pitchFamily="18" charset="0"/>
                <a:cs typeface="Times New Roman" pitchFamily="18" charset="0"/>
              </a:rPr>
              <a:t>поздноослепших</a:t>
            </a:r>
            <a:endParaRPr lang="ru-RU" dirty="0">
              <a:latin typeface="Times New Roman" pitchFamily="18" charset="0"/>
              <a:cs typeface="Times New Roman" pitchFamily="18" charset="0"/>
            </a:endParaRPr>
          </a:p>
          <a:p>
            <a:pPr marL="0" indent="0" algn="just">
              <a:buNone/>
            </a:pPr>
            <a:r>
              <a:rPr lang="ru-RU" dirty="0">
                <a:latin typeface="Times New Roman" pitchFamily="18" charset="0"/>
                <a:cs typeface="Times New Roman" pitchFamily="18" charset="0"/>
              </a:rPr>
              <a:t>обучающихся,  владеющих  шрифтом  Брайля.  Экзаменационные  </a:t>
            </a:r>
            <a:r>
              <a:rPr lang="ru-RU" dirty="0" smtClean="0">
                <a:latin typeface="Times New Roman" pitchFamily="18" charset="0"/>
                <a:cs typeface="Times New Roman" pitchFamily="18" charset="0"/>
              </a:rPr>
              <a:t>материалы аналогичны  </a:t>
            </a:r>
            <a:r>
              <a:rPr lang="ru-RU" dirty="0">
                <a:latin typeface="Times New Roman" pitchFamily="18" charset="0"/>
                <a:cs typeface="Times New Roman" pitchFamily="18" charset="0"/>
              </a:rPr>
              <a:t>материалам  с  </a:t>
            </a:r>
            <a:r>
              <a:rPr lang="ru-RU" dirty="0" smtClean="0">
                <a:latin typeface="Times New Roman" pitchFamily="18" charset="0"/>
                <a:cs typeface="Times New Roman" pitchFamily="18" charset="0"/>
              </a:rPr>
              <a:t>литерой «</a:t>
            </a:r>
            <a:r>
              <a:rPr lang="ru-RU" dirty="0">
                <a:latin typeface="Times New Roman" pitchFamily="18" charset="0"/>
                <a:cs typeface="Times New Roman" pitchFamily="18" charset="0"/>
              </a:rPr>
              <a:t>А», но  в  текстах  заданий  </a:t>
            </a:r>
            <a:r>
              <a:rPr lang="ru-RU" dirty="0" smtClean="0">
                <a:latin typeface="Times New Roman" pitchFamily="18" charset="0"/>
                <a:cs typeface="Times New Roman" pitchFamily="18" charset="0"/>
              </a:rPr>
              <a:t>сведены к </a:t>
            </a:r>
            <a:r>
              <a:rPr lang="ru-RU" dirty="0">
                <a:latin typeface="Times New Roman" pitchFamily="18" charset="0"/>
                <a:cs typeface="Times New Roman" pitchFamily="18" charset="0"/>
              </a:rPr>
              <a:t>минимуму визуальные образы. </a:t>
            </a:r>
          </a:p>
          <a:p>
            <a:pPr marL="0" indent="0" algn="just">
              <a:buNone/>
            </a:pPr>
            <a:r>
              <a:rPr lang="ru-RU" dirty="0">
                <a:latin typeface="Times New Roman" pitchFamily="18" charset="0"/>
                <a:cs typeface="Times New Roman" pitchFamily="18" charset="0"/>
              </a:rPr>
              <a:t>3. Экзаменационные материалы содержат </a:t>
            </a:r>
            <a:r>
              <a:rPr lang="ru-RU" dirty="0" smtClean="0">
                <a:latin typeface="Times New Roman" pitchFamily="18" charset="0"/>
                <a:cs typeface="Times New Roman" pitchFamily="18" charset="0"/>
              </a:rPr>
              <a:t>литеру «</a:t>
            </a:r>
            <a:r>
              <a:rPr lang="ru-RU" dirty="0">
                <a:latin typeface="Times New Roman" pitchFamily="18" charset="0"/>
                <a:cs typeface="Times New Roman" pitchFamily="18" charset="0"/>
              </a:rPr>
              <a:t>К» (200-е номера</a:t>
            </a:r>
          </a:p>
          <a:p>
            <a:pPr marL="0" indent="0" algn="just">
              <a:buNone/>
            </a:pPr>
            <a:r>
              <a:rPr lang="ru-RU" dirty="0">
                <a:latin typeface="Times New Roman" pitchFamily="18" charset="0"/>
                <a:cs typeface="Times New Roman" pitchFamily="18" charset="0"/>
              </a:rPr>
              <a:t>вариантов) – для участников ГВЭ-9 с задержкой психического развития, </a:t>
            </a:r>
          </a:p>
          <a:p>
            <a:pPr marL="0" indent="0" algn="just">
              <a:buNone/>
            </a:pPr>
            <a:r>
              <a:rPr lang="ru-RU" dirty="0">
                <a:latin typeface="Times New Roman" pitchFamily="18" charset="0"/>
                <a:cs typeface="Times New Roman" pitchFamily="18" charset="0"/>
              </a:rPr>
              <a:t>обучающихся  по  адаптированным  основным  </a:t>
            </a:r>
            <a:r>
              <a:rPr lang="ru-RU" dirty="0" smtClean="0">
                <a:latin typeface="Times New Roman" pitchFamily="18" charset="0"/>
                <a:cs typeface="Times New Roman" pitchFamily="18" charset="0"/>
              </a:rPr>
              <a:t>общеобразовательным программам.	</a:t>
            </a:r>
          </a:p>
          <a:p>
            <a:pPr marL="0" indent="0" algn="just">
              <a:buNone/>
            </a:pP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37129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404664"/>
            <a:ext cx="7408333" cy="5721499"/>
          </a:xfrm>
        </p:spPr>
        <p:txBody>
          <a:bodyPr>
            <a:noAutofit/>
          </a:bodyPr>
          <a:lstStyle/>
          <a:p>
            <a:pPr marL="0" indent="0" algn="ctr">
              <a:buNone/>
            </a:pPr>
            <a:r>
              <a:rPr lang="ru-RU" sz="1600" u="sng" dirty="0">
                <a:latin typeface="Times New Roman" pitchFamily="18" charset="0"/>
                <a:cs typeface="Times New Roman" pitchFamily="18" charset="0"/>
              </a:rPr>
              <a:t> Виды экзаменационной работы ГВЭ-9 по русскому </a:t>
            </a:r>
            <a:r>
              <a:rPr lang="ru-RU" sz="1600" u="sng" dirty="0" smtClean="0">
                <a:latin typeface="Times New Roman" pitchFamily="18" charset="0"/>
                <a:cs typeface="Times New Roman" pitchFamily="18" charset="0"/>
              </a:rPr>
              <a:t>языку (</a:t>
            </a:r>
            <a:r>
              <a:rPr lang="ru-RU" sz="1600" u="sng" dirty="0">
                <a:latin typeface="Times New Roman" pitchFamily="18" charset="0"/>
                <a:cs typeface="Times New Roman" pitchFamily="18" charset="0"/>
              </a:rPr>
              <a:t>письменная</a:t>
            </a:r>
          </a:p>
          <a:p>
            <a:pPr marL="0" indent="0" algn="ctr">
              <a:buNone/>
            </a:pPr>
            <a:r>
              <a:rPr lang="ru-RU" sz="1600" u="sng" dirty="0">
                <a:latin typeface="Times New Roman" pitchFamily="18" charset="0"/>
                <a:cs typeface="Times New Roman" pitchFamily="18" charset="0"/>
              </a:rPr>
              <a:t>форма)</a:t>
            </a:r>
          </a:p>
          <a:p>
            <a:pPr marL="0" indent="0" algn="just">
              <a:buNone/>
            </a:pPr>
            <a:r>
              <a:rPr lang="ru-RU" sz="1600" dirty="0" smtClean="0">
                <a:latin typeface="Times New Roman" pitchFamily="18" charset="0"/>
                <a:cs typeface="Times New Roman" pitchFamily="18" charset="0"/>
              </a:rPr>
              <a:t>1</a:t>
            </a:r>
            <a:r>
              <a:rPr lang="ru-RU" sz="1600" dirty="0">
                <a:latin typeface="Times New Roman" pitchFamily="18" charset="0"/>
                <a:cs typeface="Times New Roman" pitchFamily="18" charset="0"/>
              </a:rPr>
              <a:t>. Участникам  ГВЭ-9  без  ОВЗ  предоставляется  возможность  выбора</a:t>
            </a:r>
          </a:p>
          <a:p>
            <a:pPr marL="0" indent="0" algn="just">
              <a:buNone/>
            </a:pPr>
            <a:r>
              <a:rPr lang="ru-RU" sz="1600" dirty="0">
                <a:latin typeface="Times New Roman" pitchFamily="18" charset="0"/>
                <a:cs typeface="Times New Roman" pitchFamily="18" charset="0"/>
              </a:rPr>
              <a:t>одного  из  видов  экзаменационной  работы:  сочинение  или  изложение  с</a:t>
            </a:r>
          </a:p>
          <a:p>
            <a:pPr marL="0" indent="0" algn="just">
              <a:buNone/>
            </a:pPr>
            <a:r>
              <a:rPr lang="ru-RU" sz="1600" dirty="0">
                <a:latin typeface="Times New Roman" pitchFamily="18" charset="0"/>
                <a:cs typeface="Times New Roman" pitchFamily="18" charset="0"/>
              </a:rPr>
              <a:t>творческим  </a:t>
            </a:r>
            <a:r>
              <a:rPr lang="ru-RU" sz="1600" dirty="0" smtClean="0">
                <a:latin typeface="Times New Roman" pitchFamily="18" charset="0"/>
                <a:cs typeface="Times New Roman" pitchFamily="18" charset="0"/>
              </a:rPr>
              <a:t>заданием (</a:t>
            </a:r>
            <a:r>
              <a:rPr lang="ru-RU" sz="1600" dirty="0">
                <a:latin typeface="Times New Roman" pitchFamily="18" charset="0"/>
                <a:cs typeface="Times New Roman" pitchFamily="18" charset="0"/>
              </a:rPr>
              <a:t>номер  экзаменационных  материалов  содержит</a:t>
            </a:r>
          </a:p>
          <a:p>
            <a:pPr marL="0" indent="0" algn="just">
              <a:buNone/>
            </a:pPr>
            <a:r>
              <a:rPr lang="ru-RU" sz="1600" dirty="0" smtClean="0">
                <a:latin typeface="Times New Roman" pitchFamily="18" charset="0"/>
                <a:cs typeface="Times New Roman" pitchFamily="18" charset="0"/>
              </a:rPr>
              <a:t>Литеру «</a:t>
            </a:r>
            <a:r>
              <a:rPr lang="ru-RU" sz="1600" dirty="0">
                <a:latin typeface="Times New Roman" pitchFamily="18" charset="0"/>
                <a:cs typeface="Times New Roman" pitchFamily="18" charset="0"/>
              </a:rPr>
              <a:t>А», </a:t>
            </a:r>
            <a:r>
              <a:rPr lang="ru-RU" sz="1600" dirty="0" smtClean="0">
                <a:latin typeface="Times New Roman" pitchFamily="18" charset="0"/>
                <a:cs typeface="Times New Roman" pitchFamily="18" charset="0"/>
              </a:rPr>
              <a:t>100-е  и 400-е </a:t>
            </a:r>
            <a:r>
              <a:rPr lang="ru-RU" sz="1600" dirty="0">
                <a:latin typeface="Times New Roman" pitchFamily="18" charset="0"/>
                <a:cs typeface="Times New Roman" pitchFamily="18" charset="0"/>
              </a:rPr>
              <a:t>номера). </a:t>
            </a:r>
          </a:p>
          <a:p>
            <a:pPr marL="0" indent="0" algn="just">
              <a:buNone/>
            </a:pPr>
            <a:r>
              <a:rPr lang="ru-RU" sz="1600" dirty="0" smtClean="0">
                <a:latin typeface="Times New Roman" pitchFamily="18" charset="0"/>
                <a:cs typeface="Times New Roman" pitchFamily="18" charset="0"/>
              </a:rPr>
              <a:t>2</a:t>
            </a:r>
            <a:r>
              <a:rPr lang="ru-RU" sz="1600" dirty="0">
                <a:latin typeface="Times New Roman" pitchFamily="18" charset="0"/>
                <a:cs typeface="Times New Roman" pitchFamily="18" charset="0"/>
              </a:rPr>
              <a:t>.  Для  участников  ГВЭ-9  с  ОВЗ  </a:t>
            </a:r>
            <a:r>
              <a:rPr lang="ru-RU" sz="1600" dirty="0" smtClean="0">
                <a:latin typeface="Times New Roman" pitchFamily="18" charset="0"/>
                <a:cs typeface="Times New Roman" pitchFamily="18" charset="0"/>
              </a:rPr>
              <a:t>виды  </a:t>
            </a:r>
            <a:r>
              <a:rPr lang="ru-RU" sz="1600" dirty="0">
                <a:latin typeface="Times New Roman" pitchFamily="18" charset="0"/>
                <a:cs typeface="Times New Roman" pitchFamily="18" charset="0"/>
              </a:rPr>
              <a:t>экзаменационного  материала  </a:t>
            </a:r>
            <a:r>
              <a:rPr lang="ru-RU" sz="1600" dirty="0" smtClean="0">
                <a:latin typeface="Times New Roman" pitchFamily="18" charset="0"/>
                <a:cs typeface="Times New Roman" pitchFamily="18" charset="0"/>
              </a:rPr>
              <a:t>выбираются индивидуально </a:t>
            </a:r>
            <a:r>
              <a:rPr lang="ru-RU" sz="1600" dirty="0">
                <a:latin typeface="Times New Roman" pitchFamily="18" charset="0"/>
                <a:cs typeface="Times New Roman" pitchFamily="18" charset="0"/>
              </a:rPr>
              <a:t>с учётом особых образовательных потребностей </a:t>
            </a:r>
            <a:r>
              <a:rPr lang="ru-RU" sz="1600" dirty="0" smtClean="0">
                <a:latin typeface="Times New Roman" pitchFamily="18" charset="0"/>
                <a:cs typeface="Times New Roman" pitchFamily="18" charset="0"/>
              </a:rPr>
              <a:t>обучающихся и </a:t>
            </a:r>
            <a:r>
              <a:rPr lang="ru-RU" sz="1600" dirty="0">
                <a:latin typeface="Times New Roman" pitchFamily="18" charset="0"/>
                <a:cs typeface="Times New Roman" pitchFamily="18" charset="0"/>
              </a:rPr>
              <a:t>индивидуальной ситуации развития. </a:t>
            </a:r>
          </a:p>
          <a:p>
            <a:pPr marL="0" indent="0" algn="just">
              <a:buNone/>
            </a:pPr>
            <a:r>
              <a:rPr lang="ru-RU" sz="1600" dirty="0" smtClean="0">
                <a:latin typeface="Times New Roman" pitchFamily="18" charset="0"/>
                <a:cs typeface="Times New Roman" pitchFamily="18" charset="0"/>
              </a:rPr>
              <a:t>2.1</a:t>
            </a:r>
            <a:r>
              <a:rPr lang="ru-RU" sz="1600" dirty="0">
                <a:latin typeface="Times New Roman" pitchFamily="18" charset="0"/>
                <a:cs typeface="Times New Roman" pitchFamily="18" charset="0"/>
              </a:rPr>
              <a:t>.  Экзаменационные  материалы  содержат  </a:t>
            </a:r>
            <a:r>
              <a:rPr lang="ru-RU" sz="1600" dirty="0" smtClean="0">
                <a:latin typeface="Times New Roman" pitchFamily="18" charset="0"/>
                <a:cs typeface="Times New Roman" pitchFamily="18" charset="0"/>
              </a:rPr>
              <a:t>литеру «</a:t>
            </a:r>
            <a:r>
              <a:rPr lang="ru-RU" sz="1600" dirty="0">
                <a:latin typeface="Times New Roman" pitchFamily="18" charset="0"/>
                <a:cs typeface="Times New Roman" pitchFamily="18" charset="0"/>
              </a:rPr>
              <a:t>А»–  </a:t>
            </a:r>
            <a:r>
              <a:rPr lang="ru-RU" sz="1600" dirty="0" smtClean="0">
                <a:latin typeface="Times New Roman" pitchFamily="18" charset="0"/>
                <a:cs typeface="Times New Roman" pitchFamily="18" charset="0"/>
              </a:rPr>
              <a:t>для участников </a:t>
            </a:r>
            <a:r>
              <a:rPr lang="ru-RU" sz="1600" dirty="0">
                <a:latin typeface="Times New Roman" pitchFamily="18" charset="0"/>
                <a:cs typeface="Times New Roman" pitchFamily="18" charset="0"/>
              </a:rPr>
              <a:t>ГВЭ с нарушениями опорно-двигательного аппарата, а также </a:t>
            </a:r>
            <a:r>
              <a:rPr lang="ru-RU" sz="1600" dirty="0" smtClean="0">
                <a:latin typeface="Times New Roman" pitchFamily="18" charset="0"/>
                <a:cs typeface="Times New Roman" pitchFamily="18" charset="0"/>
              </a:rPr>
              <a:t>для  иных  </a:t>
            </a:r>
            <a:r>
              <a:rPr lang="ru-RU" sz="1600" dirty="0">
                <a:latin typeface="Times New Roman" pitchFamily="18" charset="0"/>
                <a:cs typeface="Times New Roman" pitchFamily="18" charset="0"/>
              </a:rPr>
              <a:t>категорий  участников  ГВЭ,  которым  требуется  создание  </a:t>
            </a:r>
            <a:r>
              <a:rPr lang="ru-RU" sz="1600" dirty="0" smtClean="0">
                <a:latin typeface="Times New Roman" pitchFamily="18" charset="0"/>
                <a:cs typeface="Times New Roman" pitchFamily="18" charset="0"/>
              </a:rPr>
              <a:t>специальных условий (диабет</a:t>
            </a:r>
            <a:r>
              <a:rPr lang="ru-RU" sz="1600" dirty="0">
                <a:latin typeface="Times New Roman" pitchFamily="18" charset="0"/>
                <a:cs typeface="Times New Roman" pitchFamily="18" charset="0"/>
              </a:rPr>
              <a:t>,  онкология,  астма,  порок  сердца,  </a:t>
            </a:r>
            <a:r>
              <a:rPr lang="ru-RU" sz="1600" dirty="0" err="1">
                <a:latin typeface="Times New Roman" pitchFamily="18" charset="0"/>
                <a:cs typeface="Times New Roman" pitchFamily="18" charset="0"/>
              </a:rPr>
              <a:t>энурез</a:t>
            </a:r>
            <a:r>
              <a:rPr lang="ru-RU" sz="1600" dirty="0">
                <a:latin typeface="Times New Roman" pitchFamily="18" charset="0"/>
                <a:cs typeface="Times New Roman" pitchFamily="18" charset="0"/>
              </a:rPr>
              <a:t>,  язва  и  др.)  – </a:t>
            </a:r>
            <a:r>
              <a:rPr lang="ru-RU" sz="1600" dirty="0" smtClean="0">
                <a:latin typeface="Times New Roman" pitchFamily="18" charset="0"/>
                <a:cs typeface="Times New Roman" pitchFamily="18" charset="0"/>
              </a:rPr>
              <a:t> изложение(сжатое</a:t>
            </a:r>
            <a:r>
              <a:rPr lang="ru-RU" sz="1600" dirty="0">
                <a:latin typeface="Times New Roman" pitchFamily="18" charset="0"/>
                <a:cs typeface="Times New Roman" pitchFamily="18" charset="0"/>
              </a:rPr>
              <a:t>) с  творческим  </a:t>
            </a:r>
            <a:r>
              <a:rPr lang="ru-RU" sz="1600" dirty="0" smtClean="0">
                <a:latin typeface="Times New Roman" pitchFamily="18" charset="0"/>
                <a:cs typeface="Times New Roman" pitchFamily="18" charset="0"/>
              </a:rPr>
              <a:t>заданием (</a:t>
            </a:r>
            <a:r>
              <a:rPr lang="ru-RU" sz="1600" dirty="0">
                <a:latin typeface="Times New Roman" pitchFamily="18" charset="0"/>
                <a:cs typeface="Times New Roman" pitchFamily="18" charset="0"/>
              </a:rPr>
              <a:t>400-е  номера  вариантов)  </a:t>
            </a:r>
            <a:r>
              <a:rPr lang="ru-RU" sz="1600" dirty="0" smtClean="0">
                <a:latin typeface="Times New Roman" pitchFamily="18" charset="0"/>
                <a:cs typeface="Times New Roman" pitchFamily="18" charset="0"/>
              </a:rPr>
              <a:t>или  сочинение  (100-е </a:t>
            </a:r>
            <a:r>
              <a:rPr lang="ru-RU" sz="1600" dirty="0">
                <a:latin typeface="Times New Roman" pitchFamily="18" charset="0"/>
                <a:cs typeface="Times New Roman" pitchFamily="18" charset="0"/>
              </a:rPr>
              <a:t>номера вариантов) по выбору выпускника. ЭМ </a:t>
            </a:r>
            <a:r>
              <a:rPr lang="ru-RU" sz="1600" dirty="0" smtClean="0">
                <a:latin typeface="Times New Roman" pitchFamily="18" charset="0"/>
                <a:cs typeface="Times New Roman" pitchFamily="18" charset="0"/>
              </a:rPr>
              <a:t>аналогичны  тем</a:t>
            </a:r>
            <a:r>
              <a:rPr lang="ru-RU" sz="1600" dirty="0">
                <a:latin typeface="Times New Roman" pitchFamily="18" charset="0"/>
                <a:cs typeface="Times New Roman" pitchFamily="18" charset="0"/>
              </a:rPr>
              <a:t>, что разрабатываются для обучающихся без ОВЗ. </a:t>
            </a:r>
          </a:p>
          <a:p>
            <a:pPr marL="0" indent="0" algn="just">
              <a:buNone/>
            </a:pPr>
            <a:r>
              <a:rPr lang="ru-RU" sz="1600" dirty="0" smtClean="0">
                <a:latin typeface="Times New Roman" pitchFamily="18" charset="0"/>
                <a:cs typeface="Times New Roman" pitchFamily="18" charset="0"/>
              </a:rPr>
              <a:t>2.2</a:t>
            </a:r>
            <a:r>
              <a:rPr lang="ru-RU" sz="1600" dirty="0">
                <a:latin typeface="Times New Roman" pitchFamily="18" charset="0"/>
                <a:cs typeface="Times New Roman" pitchFamily="18" charset="0"/>
              </a:rPr>
              <a:t>. Экзаменационные материалы содержат </a:t>
            </a:r>
            <a:r>
              <a:rPr lang="ru-RU" sz="1600" dirty="0" smtClean="0">
                <a:latin typeface="Times New Roman" pitchFamily="18" charset="0"/>
                <a:cs typeface="Times New Roman" pitchFamily="18" charset="0"/>
              </a:rPr>
              <a:t>литеру «</a:t>
            </a:r>
            <a:r>
              <a:rPr lang="ru-RU" sz="1600" dirty="0">
                <a:latin typeface="Times New Roman" pitchFamily="18" charset="0"/>
                <a:cs typeface="Times New Roman" pitchFamily="18" charset="0"/>
              </a:rPr>
              <a:t>С»– для </a:t>
            </a:r>
            <a:r>
              <a:rPr lang="ru-RU" sz="1600" dirty="0" smtClean="0">
                <a:latin typeface="Times New Roman" pitchFamily="18" charset="0"/>
                <a:cs typeface="Times New Roman" pitchFamily="18" charset="0"/>
              </a:rPr>
              <a:t>слепых обучающихся</a:t>
            </a:r>
            <a:r>
              <a:rPr lang="ru-RU" sz="1600" dirty="0">
                <a:latin typeface="Times New Roman" pitchFamily="18" charset="0"/>
                <a:cs typeface="Times New Roman" pitchFamily="18" charset="0"/>
              </a:rPr>
              <a:t>,  слабовидящих  и  </a:t>
            </a:r>
            <a:r>
              <a:rPr lang="ru-RU" sz="1600" dirty="0" err="1">
                <a:latin typeface="Times New Roman" pitchFamily="18" charset="0"/>
                <a:cs typeface="Times New Roman" pitchFamily="18" charset="0"/>
              </a:rPr>
              <a:t>поздноослепших</a:t>
            </a:r>
            <a:r>
              <a:rPr lang="ru-RU" sz="1600" dirty="0">
                <a:latin typeface="Times New Roman" pitchFamily="18" charset="0"/>
                <a:cs typeface="Times New Roman" pitchFamily="18" charset="0"/>
              </a:rPr>
              <a:t>  обучающихся,  </a:t>
            </a:r>
            <a:r>
              <a:rPr lang="ru-RU" sz="1600" dirty="0" smtClean="0">
                <a:latin typeface="Times New Roman" pitchFamily="18" charset="0"/>
                <a:cs typeface="Times New Roman" pitchFamily="18" charset="0"/>
              </a:rPr>
              <a:t>владеющих  шрифтом </a:t>
            </a:r>
            <a:r>
              <a:rPr lang="ru-RU" sz="1600" dirty="0">
                <a:latin typeface="Times New Roman" pitchFamily="18" charset="0"/>
                <a:cs typeface="Times New Roman" pitchFamily="18" charset="0"/>
              </a:rPr>
              <a:t>Брайля, – </a:t>
            </a:r>
            <a:r>
              <a:rPr lang="ru-RU" sz="1600" dirty="0" smtClean="0">
                <a:latin typeface="Times New Roman" pitchFamily="18" charset="0"/>
                <a:cs typeface="Times New Roman" pitchFamily="18" charset="0"/>
              </a:rPr>
              <a:t>изложение (</a:t>
            </a:r>
            <a:r>
              <a:rPr lang="ru-RU" sz="1600" dirty="0">
                <a:latin typeface="Times New Roman" pitchFamily="18" charset="0"/>
                <a:cs typeface="Times New Roman" pitchFamily="18" charset="0"/>
              </a:rPr>
              <a:t>сжатое) с творческим </a:t>
            </a:r>
            <a:r>
              <a:rPr lang="ru-RU" sz="1600" dirty="0" smtClean="0">
                <a:latin typeface="Times New Roman" pitchFamily="18" charset="0"/>
                <a:cs typeface="Times New Roman" pitchFamily="18" charset="0"/>
              </a:rPr>
              <a:t>заданием (</a:t>
            </a:r>
            <a:r>
              <a:rPr lang="ru-RU" sz="1600" dirty="0">
                <a:latin typeface="Times New Roman" pitchFamily="18" charset="0"/>
                <a:cs typeface="Times New Roman" pitchFamily="18" charset="0"/>
              </a:rPr>
              <a:t>600-е </a:t>
            </a:r>
            <a:r>
              <a:rPr lang="ru-RU" sz="1600" dirty="0" smtClean="0">
                <a:latin typeface="Times New Roman" pitchFamily="18" charset="0"/>
                <a:cs typeface="Times New Roman" pitchFamily="18" charset="0"/>
              </a:rPr>
              <a:t>номера  вариантов</a:t>
            </a:r>
            <a:r>
              <a:rPr lang="ru-RU" sz="1600" dirty="0">
                <a:latin typeface="Times New Roman" pitchFamily="18" charset="0"/>
                <a:cs typeface="Times New Roman" pitchFamily="18" charset="0"/>
              </a:rPr>
              <a:t>) или </a:t>
            </a:r>
            <a:r>
              <a:rPr lang="ru-RU" sz="1600" dirty="0" smtClean="0">
                <a:latin typeface="Times New Roman" pitchFamily="18" charset="0"/>
                <a:cs typeface="Times New Roman" pitchFamily="18" charset="0"/>
              </a:rPr>
              <a:t> сочинение (300-е </a:t>
            </a:r>
            <a:r>
              <a:rPr lang="ru-RU" sz="1600" dirty="0">
                <a:latin typeface="Times New Roman" pitchFamily="18" charset="0"/>
                <a:cs typeface="Times New Roman" pitchFamily="18" charset="0"/>
              </a:rPr>
              <a:t>номера вариантов) по выбору выпускника.</a:t>
            </a:r>
          </a:p>
          <a:p>
            <a:pPr marL="0" indent="0" algn="just">
              <a:buNone/>
            </a:pPr>
            <a:r>
              <a:rPr lang="ru-RU" sz="1600" dirty="0">
                <a:latin typeface="Times New Roman" pitchFamily="18" charset="0"/>
                <a:cs typeface="Times New Roman" pitchFamily="18" charset="0"/>
              </a:rPr>
              <a:t>ЭМ аналогичны ЭМ для участников ГВЭ без ОВЗ, однако визуальные образы в</a:t>
            </a:r>
          </a:p>
          <a:p>
            <a:pPr marL="0" indent="0" algn="just">
              <a:buNone/>
            </a:pPr>
            <a:r>
              <a:rPr lang="ru-RU" sz="1600" dirty="0">
                <a:latin typeface="Times New Roman" pitchFamily="18" charset="0"/>
                <a:cs typeface="Times New Roman" pitchFamily="18" charset="0"/>
              </a:rPr>
              <a:t>текстах отсутствуют. ЭМ переведены на шрифт </a:t>
            </a:r>
            <a:r>
              <a:rPr lang="ru-RU" sz="1600" dirty="0" smtClean="0">
                <a:latin typeface="Times New Roman" pitchFamily="18" charset="0"/>
                <a:cs typeface="Times New Roman" pitchFamily="18" charset="0"/>
              </a:rPr>
              <a:t>Брайля  (</a:t>
            </a:r>
            <a:r>
              <a:rPr lang="ru-RU" sz="1600" dirty="0">
                <a:latin typeface="Times New Roman" pitchFamily="18" charset="0"/>
                <a:cs typeface="Times New Roman" pitchFamily="18" charset="0"/>
              </a:rPr>
              <a:t>при необходимости). </a:t>
            </a:r>
          </a:p>
        </p:txBody>
      </p:sp>
    </p:spTree>
    <p:extLst>
      <p:ext uri="{BB962C8B-B14F-4D97-AF65-F5344CB8AC3E}">
        <p14:creationId xmlns:p14="http://schemas.microsoft.com/office/powerpoint/2010/main" val="2066222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476672"/>
            <a:ext cx="7408333" cy="5649491"/>
          </a:xfrm>
        </p:spPr>
        <p:txBody>
          <a:bodyPr>
            <a:normAutofit/>
          </a:bodyPr>
          <a:lstStyle/>
          <a:p>
            <a:pPr marL="0" indent="0" algn="just">
              <a:buNone/>
            </a:pPr>
            <a:r>
              <a:rPr lang="ru-RU" sz="2000" dirty="0" smtClean="0">
                <a:latin typeface="Times New Roman" pitchFamily="18" charset="0"/>
                <a:cs typeface="Times New Roman" pitchFamily="18" charset="0"/>
              </a:rPr>
              <a:t>2.3</a:t>
            </a:r>
            <a:r>
              <a:rPr lang="ru-RU" sz="2000" dirty="0">
                <a:latin typeface="Times New Roman" pitchFamily="18" charset="0"/>
                <a:cs typeface="Times New Roman" pitchFamily="18" charset="0"/>
              </a:rPr>
              <a:t>. Экзаменационные материалы содержат </a:t>
            </a:r>
            <a:r>
              <a:rPr lang="ru-RU" sz="2000" dirty="0" smtClean="0">
                <a:latin typeface="Times New Roman" pitchFamily="18" charset="0"/>
                <a:cs typeface="Times New Roman" pitchFamily="18" charset="0"/>
              </a:rPr>
              <a:t>литеру «</a:t>
            </a:r>
            <a:r>
              <a:rPr lang="ru-RU" sz="2000" dirty="0">
                <a:latin typeface="Times New Roman" pitchFamily="18" charset="0"/>
                <a:cs typeface="Times New Roman" pitchFamily="18" charset="0"/>
              </a:rPr>
              <a:t>К</a:t>
            </a:r>
            <a:r>
              <a:rPr lang="ru-RU" sz="2000" dirty="0" smtClean="0">
                <a:latin typeface="Times New Roman" pitchFamily="18" charset="0"/>
                <a:cs typeface="Times New Roman" pitchFamily="18" charset="0"/>
              </a:rPr>
              <a:t>» – </a:t>
            </a:r>
            <a:r>
              <a:rPr lang="ru-RU" sz="2000" dirty="0">
                <a:latin typeface="Times New Roman" pitchFamily="18" charset="0"/>
                <a:cs typeface="Times New Roman" pitchFamily="18" charset="0"/>
              </a:rPr>
              <a:t>для глухих, </a:t>
            </a:r>
            <a:r>
              <a:rPr lang="ru-RU" sz="2000" dirty="0" smtClean="0">
                <a:latin typeface="Times New Roman" pitchFamily="18" charset="0"/>
                <a:cs typeface="Times New Roman" pitchFamily="18" charset="0"/>
              </a:rPr>
              <a:t>позднооглохших </a:t>
            </a:r>
            <a:r>
              <a:rPr lang="ru-RU" sz="2000" dirty="0">
                <a:latin typeface="Times New Roman" pitchFamily="18" charset="0"/>
                <a:cs typeface="Times New Roman" pitchFamily="18" charset="0"/>
              </a:rPr>
              <a:t>и слабослышащих участников ГВЭ, а также  лиц с </a:t>
            </a:r>
            <a:r>
              <a:rPr lang="ru-RU" sz="2000" dirty="0" smtClean="0">
                <a:latin typeface="Times New Roman" pitchFamily="18" charset="0"/>
                <a:cs typeface="Times New Roman" pitchFamily="18" charset="0"/>
              </a:rPr>
              <a:t>задержкой психического  </a:t>
            </a:r>
            <a:r>
              <a:rPr lang="ru-RU" sz="2000" dirty="0">
                <a:latin typeface="Times New Roman" pitchFamily="18" charset="0"/>
                <a:cs typeface="Times New Roman" pitchFamily="18" charset="0"/>
              </a:rPr>
              <a:t>развития,  обучающихся  по  адаптированным  </a:t>
            </a:r>
            <a:r>
              <a:rPr lang="ru-RU" sz="2000" dirty="0" smtClean="0">
                <a:latin typeface="Times New Roman" pitchFamily="18" charset="0"/>
                <a:cs typeface="Times New Roman" pitchFamily="18" charset="0"/>
              </a:rPr>
              <a:t>основным  общеобразовательным </a:t>
            </a:r>
            <a:r>
              <a:rPr lang="ru-RU" sz="2000" dirty="0">
                <a:latin typeface="Times New Roman" pitchFamily="18" charset="0"/>
                <a:cs typeface="Times New Roman" pitchFamily="18" charset="0"/>
              </a:rPr>
              <a:t>программам, и обучающихся с тяжелыми </a:t>
            </a:r>
            <a:r>
              <a:rPr lang="ru-RU" sz="2000" dirty="0" smtClean="0">
                <a:latin typeface="Times New Roman" pitchFamily="18" charset="0"/>
                <a:cs typeface="Times New Roman" pitchFamily="18" charset="0"/>
              </a:rPr>
              <a:t>нарушениями  речи</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изложение (сжатое  </a:t>
            </a:r>
            <a:r>
              <a:rPr lang="ru-RU" sz="2000" dirty="0">
                <a:latin typeface="Times New Roman" pitchFamily="18" charset="0"/>
                <a:cs typeface="Times New Roman" pitchFamily="18" charset="0"/>
              </a:rPr>
              <a:t>или  подробное) с  творческим  </a:t>
            </a:r>
            <a:r>
              <a:rPr lang="ru-RU" sz="2000" dirty="0" smtClean="0">
                <a:latin typeface="Times New Roman" pitchFamily="18" charset="0"/>
                <a:cs typeface="Times New Roman" pitchFamily="18" charset="0"/>
              </a:rPr>
              <a:t>заданием (500-е номера  </a:t>
            </a:r>
            <a:r>
              <a:rPr lang="ru-RU" sz="2000" dirty="0">
                <a:latin typeface="Times New Roman" pitchFamily="18" charset="0"/>
                <a:cs typeface="Times New Roman" pitchFamily="18" charset="0"/>
              </a:rPr>
              <a:t>вариантов)  или  </a:t>
            </a:r>
            <a:r>
              <a:rPr lang="ru-RU" sz="2000" dirty="0" smtClean="0">
                <a:latin typeface="Times New Roman" pitchFamily="18" charset="0"/>
                <a:cs typeface="Times New Roman" pitchFamily="18" charset="0"/>
              </a:rPr>
              <a:t>сочинение (</a:t>
            </a:r>
            <a:r>
              <a:rPr lang="ru-RU" sz="2000" dirty="0">
                <a:latin typeface="Times New Roman" pitchFamily="18" charset="0"/>
                <a:cs typeface="Times New Roman" pitchFamily="18" charset="0"/>
              </a:rPr>
              <a:t>200-е  номера  вариантов)  по  </a:t>
            </a:r>
            <a:r>
              <a:rPr lang="ru-RU" sz="2000" dirty="0" smtClean="0">
                <a:latin typeface="Times New Roman" pitchFamily="18" charset="0"/>
                <a:cs typeface="Times New Roman" pitchFamily="18" charset="0"/>
              </a:rPr>
              <a:t>выбору выпускника</a:t>
            </a:r>
            <a:r>
              <a:rPr lang="ru-RU" sz="2000" dirty="0">
                <a:latin typeface="Times New Roman" pitchFamily="18" charset="0"/>
                <a:cs typeface="Times New Roman" pitchFamily="18" charset="0"/>
              </a:rPr>
              <a:t>.  ЭМ  имеет  ряд  особенностей:  допускаются  тексты  сюжетные  </a:t>
            </a:r>
            <a:r>
              <a:rPr lang="ru-RU" sz="2000" dirty="0" smtClean="0">
                <a:latin typeface="Times New Roman" pitchFamily="18" charset="0"/>
                <a:cs typeface="Times New Roman" pitchFamily="18" charset="0"/>
              </a:rPr>
              <a:t>и  адаптированные </a:t>
            </a:r>
            <a:r>
              <a:rPr lang="ru-RU" sz="2000" dirty="0">
                <a:latin typeface="Times New Roman" pitchFamily="18" charset="0"/>
                <a:cs typeface="Times New Roman" pitchFamily="18" charset="0"/>
              </a:rPr>
              <a:t>с учетом категории экзаменуемых. ЭМ не содержат </a:t>
            </a:r>
            <a:r>
              <a:rPr lang="ru-RU" sz="2000" dirty="0" smtClean="0">
                <a:latin typeface="Times New Roman" pitchFamily="18" charset="0"/>
                <a:cs typeface="Times New Roman" pitchFamily="18" charset="0"/>
              </a:rPr>
              <a:t>звуковых  образов</a:t>
            </a:r>
            <a:r>
              <a:rPr lang="ru-RU" sz="2000" dirty="0">
                <a:latin typeface="Times New Roman" pitchFamily="18" charset="0"/>
                <a:cs typeface="Times New Roman" pitchFamily="18" charset="0"/>
              </a:rPr>
              <a:t>.  При  оценивании  </a:t>
            </a:r>
            <a:r>
              <a:rPr lang="ru-RU" sz="2000" dirty="0" smtClean="0">
                <a:latin typeface="Times New Roman" pitchFamily="18" charset="0"/>
                <a:cs typeface="Times New Roman" pitchFamily="18" charset="0"/>
              </a:rPr>
              <a:t>экзаменационной  </a:t>
            </a:r>
            <a:r>
              <a:rPr lang="ru-RU" sz="2000" dirty="0">
                <a:latin typeface="Times New Roman" pitchFamily="18" charset="0"/>
                <a:cs typeface="Times New Roman" pitchFamily="18" charset="0"/>
              </a:rPr>
              <a:t>работы  с  </a:t>
            </a:r>
            <a:r>
              <a:rPr lang="ru-RU" sz="2000" dirty="0" smtClean="0">
                <a:latin typeface="Times New Roman" pitchFamily="18" charset="0"/>
                <a:cs typeface="Times New Roman" pitchFamily="18" charset="0"/>
              </a:rPr>
              <a:t>литерой  «</a:t>
            </a:r>
            <a:r>
              <a:rPr lang="ru-RU" sz="2000" dirty="0">
                <a:latin typeface="Times New Roman" pitchFamily="18" charset="0"/>
                <a:cs typeface="Times New Roman" pitchFamily="18" charset="0"/>
              </a:rPr>
              <a:t>К» </a:t>
            </a:r>
            <a:r>
              <a:rPr lang="ru-RU" sz="2000" dirty="0" smtClean="0">
                <a:latin typeface="Times New Roman" pitchFamily="18" charset="0"/>
                <a:cs typeface="Times New Roman" pitchFamily="18" charset="0"/>
              </a:rPr>
              <a:t>предусмотрены  </a:t>
            </a:r>
            <a:r>
              <a:rPr lang="ru-RU" sz="2000" dirty="0">
                <a:latin typeface="Times New Roman" pitchFamily="18" charset="0"/>
                <a:cs typeface="Times New Roman" pitchFamily="18" charset="0"/>
              </a:rPr>
              <a:t>критерии,  отличающиеся  от  критериев  оценивания  ЭМ  с</a:t>
            </a:r>
          </a:p>
          <a:p>
            <a:pPr marL="0" indent="0" algn="just">
              <a:buNone/>
            </a:pPr>
            <a:r>
              <a:rPr lang="ru-RU" sz="2000" dirty="0">
                <a:latin typeface="Times New Roman" pitchFamily="18" charset="0"/>
                <a:cs typeface="Times New Roman" pitchFamily="18" charset="0"/>
              </a:rPr>
              <a:t>л</a:t>
            </a:r>
            <a:r>
              <a:rPr lang="ru-RU" sz="2000" dirty="0" smtClean="0">
                <a:latin typeface="Times New Roman" pitchFamily="18" charset="0"/>
                <a:cs typeface="Times New Roman" pitchFamily="18" charset="0"/>
              </a:rPr>
              <a:t>итерой  «</a:t>
            </a:r>
            <a:r>
              <a:rPr lang="ru-RU" sz="2000" dirty="0">
                <a:latin typeface="Times New Roman" pitchFamily="18" charset="0"/>
                <a:cs typeface="Times New Roman" pitchFamily="18" charset="0"/>
              </a:rPr>
              <a:t>А». </a:t>
            </a:r>
          </a:p>
          <a:p>
            <a:pPr marL="0" indent="0" algn="just">
              <a:buNone/>
            </a:pPr>
            <a:r>
              <a:rPr lang="ru-RU" sz="2000" dirty="0" smtClean="0">
                <a:latin typeface="Times New Roman" pitchFamily="18" charset="0"/>
                <a:cs typeface="Times New Roman" pitchFamily="18" charset="0"/>
              </a:rPr>
              <a:t>2.4</a:t>
            </a:r>
            <a:r>
              <a:rPr lang="ru-RU" sz="2000" dirty="0">
                <a:latin typeface="Times New Roman" pitchFamily="18" charset="0"/>
                <a:cs typeface="Times New Roman" pitchFamily="18" charset="0"/>
              </a:rPr>
              <a:t>.  Экзаменационные  материалы  содержат  </a:t>
            </a:r>
            <a:r>
              <a:rPr lang="ru-RU" sz="2000" dirty="0" smtClean="0">
                <a:latin typeface="Times New Roman" pitchFamily="18" charset="0"/>
                <a:cs typeface="Times New Roman" pitchFamily="18" charset="0"/>
              </a:rPr>
              <a:t>литеру «</a:t>
            </a:r>
            <a:r>
              <a:rPr lang="ru-RU" sz="2000" dirty="0">
                <a:latin typeface="Times New Roman" pitchFamily="18" charset="0"/>
                <a:cs typeface="Times New Roman" pitchFamily="18" charset="0"/>
              </a:rPr>
              <a:t>Д»–  для</a:t>
            </a:r>
          </a:p>
          <a:p>
            <a:pPr marL="0" indent="0" algn="just">
              <a:buNone/>
            </a:pPr>
            <a:r>
              <a:rPr lang="ru-RU" sz="2000" dirty="0">
                <a:latin typeface="Times New Roman" pitchFamily="18" charset="0"/>
                <a:cs typeface="Times New Roman" pitchFamily="18" charset="0"/>
              </a:rPr>
              <a:t>обучающихся с расстройствами аутистического </a:t>
            </a:r>
            <a:r>
              <a:rPr lang="ru-RU" sz="2000" dirty="0" smtClean="0">
                <a:latin typeface="Times New Roman" pitchFamily="18" charset="0"/>
                <a:cs typeface="Times New Roman" pitchFamily="18" charset="0"/>
              </a:rPr>
              <a:t>спектра – </a:t>
            </a:r>
            <a:r>
              <a:rPr lang="ru-RU" sz="2000" dirty="0">
                <a:latin typeface="Times New Roman" pitchFamily="18" charset="0"/>
                <a:cs typeface="Times New Roman" pitchFamily="18" charset="0"/>
              </a:rPr>
              <a:t>диктант с </a:t>
            </a:r>
            <a:r>
              <a:rPr lang="ru-RU" sz="2000" dirty="0" smtClean="0">
                <a:latin typeface="Times New Roman" pitchFamily="18" charset="0"/>
                <a:cs typeface="Times New Roman" pitchFamily="18" charset="0"/>
              </a:rPr>
              <a:t>особыми критериями оценивания  (700-е номера вариантов).</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652252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60648"/>
            <a:ext cx="7408333" cy="5865515"/>
          </a:xfrm>
        </p:spPr>
        <p:txBody>
          <a:bodyPr>
            <a:noAutofit/>
          </a:bodyPr>
          <a:lstStyle/>
          <a:p>
            <a:pPr marL="0" indent="0" algn="ctr">
              <a:buNone/>
            </a:pPr>
            <a:r>
              <a:rPr lang="ru-RU" sz="2000" u="sng" dirty="0" smtClean="0">
                <a:latin typeface="Times New Roman" pitchFamily="18" charset="0"/>
                <a:cs typeface="Times New Roman" pitchFamily="18" charset="0"/>
              </a:rPr>
              <a:t> </a:t>
            </a:r>
            <a:r>
              <a:rPr lang="ru-RU" sz="2000" u="sng" dirty="0">
                <a:latin typeface="Times New Roman" pitchFamily="18" charset="0"/>
                <a:cs typeface="Times New Roman" pitchFamily="18" charset="0"/>
              </a:rPr>
              <a:t>ГВЭ-11  по  </a:t>
            </a:r>
            <a:r>
              <a:rPr lang="ru-RU" sz="2000" u="sng" dirty="0" smtClean="0">
                <a:latin typeface="Times New Roman" pitchFamily="18" charset="0"/>
                <a:cs typeface="Times New Roman" pitchFamily="18" charset="0"/>
              </a:rPr>
              <a:t>математике (письменная форма)  </a:t>
            </a:r>
            <a:endParaRPr lang="ru-RU" sz="2000" u="sng" dirty="0">
              <a:latin typeface="Times New Roman" pitchFamily="18" charset="0"/>
              <a:cs typeface="Times New Roman" pitchFamily="18" charset="0"/>
            </a:endParaRPr>
          </a:p>
          <a:p>
            <a:pPr marL="0" indent="0" algn="ctr">
              <a:buNone/>
            </a:pPr>
            <a:endParaRPr lang="ru-RU" sz="2000" u="sng" dirty="0" smtClean="0">
              <a:latin typeface="Times New Roman" pitchFamily="18" charset="0"/>
              <a:cs typeface="Times New Roman" pitchFamily="18" charset="0"/>
            </a:endParaRPr>
          </a:p>
          <a:p>
            <a:pPr marL="0" indent="0" algn="ctr">
              <a:buNone/>
            </a:pPr>
            <a:r>
              <a:rPr lang="ru-RU" sz="2000" dirty="0" smtClean="0">
                <a:latin typeface="Times New Roman" pitchFamily="18" charset="0"/>
                <a:cs typeface="Times New Roman" pitchFamily="18" charset="0"/>
              </a:rPr>
              <a:t>1</a:t>
            </a:r>
            <a:r>
              <a:rPr lang="ru-RU" sz="2000" dirty="0">
                <a:latin typeface="Times New Roman" pitchFamily="18" charset="0"/>
                <a:cs typeface="Times New Roman" pitchFamily="18" charset="0"/>
              </a:rPr>
              <a:t>. Экзаменационные материалы  </a:t>
            </a:r>
            <a:r>
              <a:rPr lang="ru-RU" sz="2000" dirty="0" smtClean="0">
                <a:latin typeface="Times New Roman" pitchFamily="18" charset="0"/>
                <a:cs typeface="Times New Roman" pitchFamily="18" charset="0"/>
              </a:rPr>
              <a:t>с 100-ми </a:t>
            </a:r>
            <a:r>
              <a:rPr lang="ru-RU" sz="2000" dirty="0">
                <a:latin typeface="Times New Roman" pitchFamily="18" charset="0"/>
                <a:cs typeface="Times New Roman" pitchFamily="18" charset="0"/>
              </a:rPr>
              <a:t>номерами вариантов  – </a:t>
            </a:r>
          </a:p>
          <a:p>
            <a:pPr marL="0" indent="0" algn="just">
              <a:buNone/>
            </a:pPr>
            <a:r>
              <a:rPr lang="ru-RU" sz="2000" dirty="0">
                <a:latin typeface="Times New Roman" pitchFamily="18" charset="0"/>
                <a:cs typeface="Times New Roman" pitchFamily="18" charset="0"/>
              </a:rPr>
              <a:t>участники  ГВЭ-11 без  ОВЗ  и  с  </a:t>
            </a:r>
            <a:r>
              <a:rPr lang="ru-RU" sz="2000" dirty="0" smtClean="0">
                <a:latin typeface="Times New Roman" pitchFamily="18" charset="0"/>
                <a:cs typeface="Times New Roman" pitchFamily="18" charset="0"/>
              </a:rPr>
              <a:t>ОВЗ (</a:t>
            </a:r>
            <a:r>
              <a:rPr lang="ru-RU" sz="2000" dirty="0">
                <a:latin typeface="Times New Roman" pitchFamily="18" charset="0"/>
                <a:cs typeface="Times New Roman" pitchFamily="18" charset="0"/>
              </a:rPr>
              <a:t>за  исключением  участников  </a:t>
            </a:r>
            <a:r>
              <a:rPr lang="ru-RU" sz="2000" dirty="0" smtClean="0">
                <a:latin typeface="Times New Roman" pitchFamily="18" charset="0"/>
                <a:cs typeface="Times New Roman" pitchFamily="18" charset="0"/>
              </a:rPr>
              <a:t>ГИА с </a:t>
            </a:r>
            <a:r>
              <a:rPr lang="ru-RU" sz="2000" dirty="0">
                <a:latin typeface="Times New Roman" pitchFamily="18" charset="0"/>
                <a:cs typeface="Times New Roman" pitchFamily="18" charset="0"/>
              </a:rPr>
              <a:t>задержкой  психического  развития,  обучающихся  по  </a:t>
            </a:r>
            <a:r>
              <a:rPr lang="ru-RU" sz="2000" dirty="0" smtClean="0">
                <a:latin typeface="Times New Roman" pitchFamily="18" charset="0"/>
                <a:cs typeface="Times New Roman" pitchFamily="18" charset="0"/>
              </a:rPr>
              <a:t>адаптированным  основным </a:t>
            </a:r>
            <a:r>
              <a:rPr lang="ru-RU" sz="2000" dirty="0">
                <a:latin typeface="Times New Roman" pitchFamily="18" charset="0"/>
                <a:cs typeface="Times New Roman" pitchFamily="18" charset="0"/>
              </a:rPr>
              <a:t>образовательным программам). </a:t>
            </a:r>
          </a:p>
          <a:p>
            <a:pPr marL="0" indent="0" algn="just">
              <a:buNone/>
            </a:pPr>
            <a:r>
              <a:rPr lang="ru-RU" sz="2000" dirty="0">
                <a:latin typeface="Times New Roman" pitchFamily="18" charset="0"/>
                <a:cs typeface="Times New Roman" pitchFamily="18" charset="0"/>
              </a:rPr>
              <a:t>2. Экзаменационные  материалы  </a:t>
            </a:r>
            <a:r>
              <a:rPr lang="ru-RU" sz="2000" dirty="0" smtClean="0">
                <a:latin typeface="Times New Roman" pitchFamily="18" charset="0"/>
                <a:cs typeface="Times New Roman" pitchFamily="18" charset="0"/>
              </a:rPr>
              <a:t>с 200-ми  </a:t>
            </a:r>
            <a:r>
              <a:rPr lang="ru-RU" sz="2000" dirty="0">
                <a:latin typeface="Times New Roman" pitchFamily="18" charset="0"/>
                <a:cs typeface="Times New Roman" pitchFamily="18" charset="0"/>
              </a:rPr>
              <a:t>номерами  вариантов  – </a:t>
            </a:r>
            <a:r>
              <a:rPr lang="ru-RU" sz="2000" dirty="0" smtClean="0">
                <a:latin typeface="Times New Roman" pitchFamily="18" charset="0"/>
                <a:cs typeface="Times New Roman" pitchFamily="18" charset="0"/>
              </a:rPr>
              <a:t> участники  </a:t>
            </a:r>
            <a:r>
              <a:rPr lang="ru-RU" sz="2000" dirty="0">
                <a:latin typeface="Times New Roman" pitchFamily="18" charset="0"/>
                <a:cs typeface="Times New Roman" pitchFamily="18" charset="0"/>
              </a:rPr>
              <a:t>ГВЭ  с  задержкой  психического  развития,  </a:t>
            </a:r>
            <a:r>
              <a:rPr lang="ru-RU" sz="2000" dirty="0" smtClean="0">
                <a:latin typeface="Times New Roman" pitchFamily="18" charset="0"/>
                <a:cs typeface="Times New Roman" pitchFamily="18" charset="0"/>
              </a:rPr>
              <a:t>обучающиеся  по </a:t>
            </a:r>
            <a:r>
              <a:rPr lang="ru-RU" sz="2000" dirty="0">
                <a:latin typeface="Times New Roman" pitchFamily="18" charset="0"/>
                <a:cs typeface="Times New Roman" pitchFamily="18" charset="0"/>
              </a:rPr>
              <a:t>адаптированным основным образовательным программам. </a:t>
            </a:r>
          </a:p>
          <a:p>
            <a:pPr marL="0" indent="0" algn="just">
              <a:buNone/>
            </a:pPr>
            <a:r>
              <a:rPr lang="ru-RU" sz="2000" dirty="0">
                <a:latin typeface="Times New Roman" pitchFamily="18" charset="0"/>
                <a:cs typeface="Times New Roman" pitchFamily="18" charset="0"/>
              </a:rPr>
              <a:t>3. Экзаменационные  материалы  </a:t>
            </a:r>
            <a:r>
              <a:rPr lang="ru-RU" sz="2000" dirty="0" smtClean="0">
                <a:latin typeface="Times New Roman" pitchFamily="18" charset="0"/>
                <a:cs typeface="Times New Roman" pitchFamily="18" charset="0"/>
              </a:rPr>
              <a:t>с 300-ми  </a:t>
            </a:r>
            <a:r>
              <a:rPr lang="ru-RU" sz="2000" dirty="0">
                <a:latin typeface="Times New Roman" pitchFamily="18" charset="0"/>
                <a:cs typeface="Times New Roman" pitchFamily="18" charset="0"/>
              </a:rPr>
              <a:t>номерами  </a:t>
            </a:r>
            <a:r>
              <a:rPr lang="ru-RU" sz="2000" dirty="0" smtClean="0">
                <a:latin typeface="Times New Roman" pitchFamily="18" charset="0"/>
                <a:cs typeface="Times New Roman" pitchFamily="18" charset="0"/>
              </a:rPr>
              <a:t>вариантов – </a:t>
            </a:r>
            <a:endParaRPr lang="ru-RU" sz="2000" dirty="0">
              <a:latin typeface="Times New Roman" pitchFamily="18" charset="0"/>
              <a:cs typeface="Times New Roman" pitchFamily="18" charset="0"/>
            </a:endParaRPr>
          </a:p>
          <a:p>
            <a:pPr marL="0" indent="0" algn="just">
              <a:buNone/>
            </a:pPr>
            <a:r>
              <a:rPr lang="ru-RU" sz="2000" dirty="0">
                <a:latin typeface="Times New Roman" pitchFamily="18" charset="0"/>
                <a:cs typeface="Times New Roman" pitchFamily="18" charset="0"/>
              </a:rPr>
              <a:t>слепые,  слабовидящие  и  </a:t>
            </a:r>
            <a:r>
              <a:rPr lang="ru-RU" sz="2000" dirty="0" err="1">
                <a:latin typeface="Times New Roman" pitchFamily="18" charset="0"/>
                <a:cs typeface="Times New Roman" pitchFamily="18" charset="0"/>
              </a:rPr>
              <a:t>поздноослепшие</a:t>
            </a:r>
            <a:r>
              <a:rPr lang="ru-RU" sz="2000" dirty="0">
                <a:latin typeface="Times New Roman" pitchFamily="18" charset="0"/>
                <a:cs typeface="Times New Roman" pitchFamily="18" charset="0"/>
              </a:rPr>
              <a:t>  обучающиеся,  </a:t>
            </a:r>
            <a:r>
              <a:rPr lang="ru-RU" sz="2000" dirty="0" smtClean="0">
                <a:latin typeface="Times New Roman" pitchFamily="18" charset="0"/>
                <a:cs typeface="Times New Roman" pitchFamily="18" charset="0"/>
              </a:rPr>
              <a:t>владеющие шрифтом  </a:t>
            </a:r>
            <a:r>
              <a:rPr lang="ru-RU" sz="2000" dirty="0">
                <a:latin typeface="Times New Roman" pitchFamily="18" charset="0"/>
                <a:cs typeface="Times New Roman" pitchFamily="18" charset="0"/>
              </a:rPr>
              <a:t>Брайля.  Экзаменационные  материалы  аналогичны  </a:t>
            </a:r>
            <a:r>
              <a:rPr lang="ru-RU" sz="2000" dirty="0" smtClean="0">
                <a:latin typeface="Times New Roman" pitchFamily="18" charset="0"/>
                <a:cs typeface="Times New Roman" pitchFamily="18" charset="0"/>
              </a:rPr>
              <a:t>материалам С 100-ми </a:t>
            </a:r>
            <a:r>
              <a:rPr lang="ru-RU" sz="2000" dirty="0">
                <a:latin typeface="Times New Roman" pitchFamily="18" charset="0"/>
                <a:cs typeface="Times New Roman" pitchFamily="18" charset="0"/>
              </a:rPr>
              <a:t>номерами вариантов, но в текстах заданий сведены к </a:t>
            </a:r>
            <a:r>
              <a:rPr lang="ru-RU" sz="2000" dirty="0" smtClean="0">
                <a:latin typeface="Times New Roman" pitchFamily="18" charset="0"/>
                <a:cs typeface="Times New Roman" pitchFamily="18" charset="0"/>
              </a:rPr>
              <a:t>минимуму визуальные образы.</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817079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404664"/>
            <a:ext cx="7408333" cy="5721499"/>
          </a:xfrm>
        </p:spPr>
        <p:txBody>
          <a:bodyPr>
            <a:noAutofit/>
          </a:bodyPr>
          <a:lstStyle/>
          <a:p>
            <a:pPr marL="0" indent="0" algn="ctr">
              <a:buNone/>
            </a:pPr>
            <a:r>
              <a:rPr lang="ru-RU" sz="1200" u="sng" dirty="0">
                <a:latin typeface="Times New Roman" pitchFamily="18" charset="0"/>
                <a:cs typeface="Times New Roman" pitchFamily="18" charset="0"/>
              </a:rPr>
              <a:t>Виды  экзаменационной  работы  ГВЭ-11  по  русскому  </a:t>
            </a:r>
            <a:r>
              <a:rPr lang="ru-RU" sz="1200" u="sng" dirty="0" smtClean="0">
                <a:latin typeface="Times New Roman" pitchFamily="18" charset="0"/>
                <a:cs typeface="Times New Roman" pitchFamily="18" charset="0"/>
              </a:rPr>
              <a:t>языку (</a:t>
            </a:r>
            <a:r>
              <a:rPr lang="ru-RU" sz="1200" u="sng" dirty="0">
                <a:latin typeface="Times New Roman" pitchFamily="18" charset="0"/>
                <a:cs typeface="Times New Roman" pitchFamily="18" charset="0"/>
              </a:rPr>
              <a:t>письменная форма</a:t>
            </a:r>
            <a:r>
              <a:rPr lang="ru-RU" sz="1200" u="sng" dirty="0" smtClean="0">
                <a:latin typeface="Times New Roman" pitchFamily="18" charset="0"/>
                <a:cs typeface="Times New Roman" pitchFamily="18" charset="0"/>
              </a:rPr>
              <a:t>)</a:t>
            </a:r>
          </a:p>
          <a:p>
            <a:pPr marL="0" indent="0" algn="just">
              <a:buNone/>
            </a:pPr>
            <a:r>
              <a:rPr lang="ru-RU" sz="1200" dirty="0">
                <a:latin typeface="Times New Roman" pitchFamily="18" charset="0"/>
                <a:cs typeface="Times New Roman" pitchFamily="18" charset="0"/>
              </a:rPr>
              <a:t>1. Участникам  ГВЭ  без  ОВЗ  предоставляется  возможность  </a:t>
            </a:r>
            <a:r>
              <a:rPr lang="ru-RU" sz="1200" dirty="0" smtClean="0">
                <a:latin typeface="Times New Roman" pitchFamily="18" charset="0"/>
                <a:cs typeface="Times New Roman" pitchFamily="18" charset="0"/>
              </a:rPr>
              <a:t>выбора одной </a:t>
            </a:r>
            <a:r>
              <a:rPr lang="ru-RU" sz="1200" dirty="0">
                <a:latin typeface="Times New Roman" pitchFamily="18" charset="0"/>
                <a:cs typeface="Times New Roman" pitchFamily="18" charset="0"/>
              </a:rPr>
              <a:t>из форм экзаменационной работы: </a:t>
            </a:r>
            <a:r>
              <a:rPr lang="ru-RU" sz="1200" dirty="0" smtClean="0">
                <a:latin typeface="Times New Roman" pitchFamily="18" charset="0"/>
                <a:cs typeface="Times New Roman" pitchFamily="18" charset="0"/>
              </a:rPr>
              <a:t>сочинение (</a:t>
            </a:r>
            <a:r>
              <a:rPr lang="ru-RU" sz="1200" dirty="0">
                <a:latin typeface="Times New Roman" pitchFamily="18" charset="0"/>
                <a:cs typeface="Times New Roman" pitchFamily="18" charset="0"/>
              </a:rPr>
              <a:t>100-е номера </a:t>
            </a:r>
            <a:r>
              <a:rPr lang="ru-RU" sz="1200" dirty="0" smtClean="0">
                <a:latin typeface="Times New Roman" pitchFamily="18" charset="0"/>
                <a:cs typeface="Times New Roman" pitchFamily="18" charset="0"/>
              </a:rPr>
              <a:t>вариантов  ЭМ</a:t>
            </a:r>
            <a:r>
              <a:rPr lang="ru-RU" sz="1200" dirty="0">
                <a:latin typeface="Times New Roman" pitchFamily="18" charset="0"/>
                <a:cs typeface="Times New Roman" pitchFamily="18" charset="0"/>
              </a:rPr>
              <a:t>) или изложение с творческим </a:t>
            </a:r>
            <a:r>
              <a:rPr lang="ru-RU" sz="1200" dirty="0" smtClean="0">
                <a:latin typeface="Times New Roman" pitchFamily="18" charset="0"/>
                <a:cs typeface="Times New Roman" pitchFamily="18" charset="0"/>
              </a:rPr>
              <a:t>заданием (</a:t>
            </a:r>
            <a:r>
              <a:rPr lang="ru-RU" sz="1200" dirty="0">
                <a:latin typeface="Times New Roman" pitchFamily="18" charset="0"/>
                <a:cs typeface="Times New Roman" pitchFamily="18" charset="0"/>
              </a:rPr>
              <a:t>400-е номера вариантов ЭМ). </a:t>
            </a:r>
          </a:p>
          <a:p>
            <a:pPr marL="0" indent="0" algn="just">
              <a:buNone/>
            </a:pPr>
            <a:r>
              <a:rPr lang="ru-RU" sz="1200" dirty="0" smtClean="0">
                <a:latin typeface="Times New Roman" pitchFamily="18" charset="0"/>
                <a:cs typeface="Times New Roman" pitchFamily="18" charset="0"/>
              </a:rPr>
              <a:t>2</a:t>
            </a:r>
            <a:r>
              <a:rPr lang="ru-RU" sz="1200" dirty="0">
                <a:latin typeface="Times New Roman" pitchFamily="18" charset="0"/>
                <a:cs typeface="Times New Roman" pitchFamily="18" charset="0"/>
              </a:rPr>
              <a:t>. Экзаменационные  материалы  по  русскому  языку  для  </a:t>
            </a:r>
            <a:r>
              <a:rPr lang="ru-RU" sz="1200" dirty="0" smtClean="0">
                <a:latin typeface="Times New Roman" pitchFamily="18" charset="0"/>
                <a:cs typeface="Times New Roman" pitchFamily="18" charset="0"/>
              </a:rPr>
              <a:t>ГВЭ-11 в  </a:t>
            </a:r>
            <a:r>
              <a:rPr lang="ru-RU" sz="1200" dirty="0">
                <a:latin typeface="Times New Roman" pitchFamily="18" charset="0"/>
                <a:cs typeface="Times New Roman" pitchFamily="18" charset="0"/>
              </a:rPr>
              <a:t>письменной  форме  разрабатываются  для  разных  категорий  </a:t>
            </a:r>
            <a:r>
              <a:rPr lang="ru-RU" sz="1200" dirty="0" smtClean="0">
                <a:latin typeface="Times New Roman" pitchFamily="18" charset="0"/>
                <a:cs typeface="Times New Roman" pitchFamily="18" charset="0"/>
              </a:rPr>
              <a:t>обучающихся с </a:t>
            </a:r>
            <a:r>
              <a:rPr lang="ru-RU" sz="1200" dirty="0">
                <a:latin typeface="Times New Roman" pitchFamily="18" charset="0"/>
                <a:cs typeface="Times New Roman" pitchFamily="18" charset="0"/>
              </a:rPr>
              <a:t>ограниченными возможностями здоровья. </a:t>
            </a:r>
          </a:p>
          <a:p>
            <a:pPr marL="0" indent="0" algn="just">
              <a:buNone/>
            </a:pPr>
            <a:r>
              <a:rPr lang="ru-RU" sz="1200" dirty="0" smtClean="0">
                <a:latin typeface="Times New Roman" pitchFamily="18" charset="0"/>
                <a:cs typeface="Times New Roman" pitchFamily="18" charset="0"/>
              </a:rPr>
              <a:t>2.1</a:t>
            </a:r>
            <a:r>
              <a:rPr lang="ru-RU" sz="1200" dirty="0">
                <a:latin typeface="Times New Roman" pitchFamily="18" charset="0"/>
                <a:cs typeface="Times New Roman" pitchFamily="18" charset="0"/>
              </a:rPr>
              <a:t>.  Экзаменационные  материалы  </a:t>
            </a:r>
            <a:r>
              <a:rPr lang="ru-RU" sz="1200" dirty="0" smtClean="0">
                <a:latin typeface="Times New Roman" pitchFamily="18" charset="0"/>
                <a:cs typeface="Times New Roman" pitchFamily="18" charset="0"/>
              </a:rPr>
              <a:t>с 100-ми  и 400-ми  номерами вариантов</a:t>
            </a:r>
            <a:r>
              <a:rPr lang="ru-RU" sz="1200" dirty="0">
                <a:latin typeface="Times New Roman" pitchFamily="18" charset="0"/>
                <a:cs typeface="Times New Roman" pitchFamily="18" charset="0"/>
              </a:rPr>
              <a:t>– участники ГВЭ с нарушениями опорно-двигательного аппарата, </a:t>
            </a:r>
            <a:r>
              <a:rPr lang="ru-RU" sz="1200" dirty="0" smtClean="0">
                <a:latin typeface="Times New Roman" pitchFamily="18" charset="0"/>
                <a:cs typeface="Times New Roman" pitchFamily="18" charset="0"/>
              </a:rPr>
              <a:t>а  также  </a:t>
            </a:r>
            <a:r>
              <a:rPr lang="ru-RU" sz="1200" dirty="0">
                <a:latin typeface="Times New Roman" pitchFamily="18" charset="0"/>
                <a:cs typeface="Times New Roman" pitchFamily="18" charset="0"/>
              </a:rPr>
              <a:t>иные  категории  участников  ГВЭ,  которым  требуется  </a:t>
            </a:r>
            <a:r>
              <a:rPr lang="ru-RU" sz="1200" dirty="0" smtClean="0">
                <a:latin typeface="Times New Roman" pitchFamily="18" charset="0"/>
                <a:cs typeface="Times New Roman" pitchFamily="18" charset="0"/>
              </a:rPr>
              <a:t>создание специальных условий  (</a:t>
            </a:r>
            <a:r>
              <a:rPr lang="ru-RU" sz="1200" dirty="0">
                <a:latin typeface="Times New Roman" pitchFamily="18" charset="0"/>
                <a:cs typeface="Times New Roman" pitchFamily="18" charset="0"/>
              </a:rPr>
              <a:t>диабет, онкология, астма, порок сердца, </a:t>
            </a:r>
            <a:r>
              <a:rPr lang="ru-RU" sz="1200" dirty="0" err="1">
                <a:latin typeface="Times New Roman" pitchFamily="18" charset="0"/>
                <a:cs typeface="Times New Roman" pitchFamily="18" charset="0"/>
              </a:rPr>
              <a:t>энурез</a:t>
            </a:r>
            <a:r>
              <a:rPr lang="ru-RU" sz="1200" dirty="0">
                <a:latin typeface="Times New Roman" pitchFamily="18" charset="0"/>
                <a:cs typeface="Times New Roman" pitchFamily="18" charset="0"/>
              </a:rPr>
              <a:t>, язва </a:t>
            </a:r>
            <a:r>
              <a:rPr lang="ru-RU" sz="1200" dirty="0" smtClean="0">
                <a:latin typeface="Times New Roman" pitchFamily="18" charset="0"/>
                <a:cs typeface="Times New Roman" pitchFamily="18" charset="0"/>
              </a:rPr>
              <a:t>и  др</a:t>
            </a:r>
            <a:r>
              <a:rPr lang="ru-RU" sz="1200" dirty="0">
                <a:latin typeface="Times New Roman" pitchFamily="18" charset="0"/>
                <a:cs typeface="Times New Roman" pitchFamily="18" charset="0"/>
              </a:rPr>
              <a:t>.) – </a:t>
            </a:r>
            <a:r>
              <a:rPr lang="ru-RU" sz="1200" dirty="0" smtClean="0">
                <a:latin typeface="Times New Roman" pitchFamily="18" charset="0"/>
                <a:cs typeface="Times New Roman" pitchFamily="18" charset="0"/>
              </a:rPr>
              <a:t>изложение (</a:t>
            </a:r>
            <a:r>
              <a:rPr lang="ru-RU" sz="1200" dirty="0">
                <a:latin typeface="Times New Roman" pitchFamily="18" charset="0"/>
                <a:cs typeface="Times New Roman" pitchFamily="18" charset="0"/>
              </a:rPr>
              <a:t>сжатое) с творческим заданием (400-е номера вариантов</a:t>
            </a:r>
            <a:r>
              <a:rPr lang="ru-RU" sz="1200" dirty="0" smtClean="0">
                <a:latin typeface="Times New Roman" pitchFamily="18" charset="0"/>
                <a:cs typeface="Times New Roman" pitchFamily="18" charset="0"/>
              </a:rPr>
              <a:t>)  или  </a:t>
            </a:r>
            <a:r>
              <a:rPr lang="ru-RU" sz="1200" dirty="0">
                <a:latin typeface="Times New Roman" pitchFamily="18" charset="0"/>
                <a:cs typeface="Times New Roman" pitchFamily="18" charset="0"/>
              </a:rPr>
              <a:t>сочинение  по  выбору  выпускника  (100-е  номера  вариантов). </a:t>
            </a:r>
            <a:r>
              <a:rPr lang="ru-RU" sz="1200" dirty="0" smtClean="0">
                <a:latin typeface="Times New Roman" pitchFamily="18" charset="0"/>
                <a:cs typeface="Times New Roman" pitchFamily="18" charset="0"/>
              </a:rPr>
              <a:t>Экзаменационные  </a:t>
            </a:r>
            <a:r>
              <a:rPr lang="ru-RU" sz="1200" dirty="0">
                <a:latin typeface="Times New Roman" pitchFamily="18" charset="0"/>
                <a:cs typeface="Times New Roman" pitchFamily="18" charset="0"/>
              </a:rPr>
              <a:t>материалы  аналогичны  тем,  что  разрабатываются  </a:t>
            </a:r>
            <a:r>
              <a:rPr lang="ru-RU" sz="1200" dirty="0" smtClean="0">
                <a:latin typeface="Times New Roman" pitchFamily="18" charset="0"/>
                <a:cs typeface="Times New Roman" pitchFamily="18" charset="0"/>
              </a:rPr>
              <a:t>для  обучающихся </a:t>
            </a:r>
            <a:r>
              <a:rPr lang="ru-RU" sz="1200" dirty="0">
                <a:latin typeface="Times New Roman" pitchFamily="18" charset="0"/>
                <a:cs typeface="Times New Roman" pitchFamily="18" charset="0"/>
              </a:rPr>
              <a:t>без ОВЗ. </a:t>
            </a:r>
          </a:p>
          <a:p>
            <a:pPr marL="0" indent="0" algn="just">
              <a:buNone/>
            </a:pPr>
            <a:r>
              <a:rPr lang="ru-RU" sz="1200" dirty="0" smtClean="0">
                <a:latin typeface="Times New Roman" pitchFamily="18" charset="0"/>
                <a:cs typeface="Times New Roman" pitchFamily="18" charset="0"/>
              </a:rPr>
              <a:t>2.2</a:t>
            </a:r>
            <a:r>
              <a:rPr lang="ru-RU" sz="1200" dirty="0">
                <a:latin typeface="Times New Roman" pitchFamily="18" charset="0"/>
                <a:cs typeface="Times New Roman" pitchFamily="18" charset="0"/>
              </a:rPr>
              <a:t>.  Экзаменационные  материалы  </a:t>
            </a:r>
            <a:r>
              <a:rPr lang="ru-RU" sz="1200" dirty="0" smtClean="0">
                <a:latin typeface="Times New Roman" pitchFamily="18" charset="0"/>
                <a:cs typeface="Times New Roman" pitchFamily="18" charset="0"/>
              </a:rPr>
              <a:t>с 200-ми  и  500-ми  номерами  вариантов –  </a:t>
            </a:r>
            <a:r>
              <a:rPr lang="ru-RU" sz="1200" dirty="0">
                <a:latin typeface="Times New Roman" pitchFamily="18" charset="0"/>
                <a:cs typeface="Times New Roman" pitchFamily="18" charset="0"/>
              </a:rPr>
              <a:t>глухие,  позднооглохшие  и  слабослышащие  обучающиеся; </a:t>
            </a:r>
            <a:r>
              <a:rPr lang="ru-RU" sz="1200" dirty="0" smtClean="0">
                <a:latin typeface="Times New Roman" pitchFamily="18" charset="0"/>
                <a:cs typeface="Times New Roman" pitchFamily="18" charset="0"/>
              </a:rPr>
              <a:t> участники  </a:t>
            </a:r>
            <a:r>
              <a:rPr lang="ru-RU" sz="1200" dirty="0">
                <a:latin typeface="Times New Roman" pitchFamily="18" charset="0"/>
                <a:cs typeface="Times New Roman" pitchFamily="18" charset="0"/>
              </a:rPr>
              <a:t>ГИА  с  задержкой  психического  развития,  обучающиеся  </a:t>
            </a:r>
            <a:r>
              <a:rPr lang="ru-RU" sz="1200" dirty="0" smtClean="0">
                <a:latin typeface="Times New Roman" pitchFamily="18" charset="0"/>
                <a:cs typeface="Times New Roman" pitchFamily="18" charset="0"/>
              </a:rPr>
              <a:t>по адаптированным  </a:t>
            </a:r>
            <a:r>
              <a:rPr lang="ru-RU" sz="1200" dirty="0">
                <a:latin typeface="Times New Roman" pitchFamily="18" charset="0"/>
                <a:cs typeface="Times New Roman" pitchFamily="18" charset="0"/>
              </a:rPr>
              <a:t>основным  образовательным  программам,  а  </a:t>
            </a:r>
            <a:r>
              <a:rPr lang="ru-RU" sz="1200" dirty="0" smtClean="0">
                <a:latin typeface="Times New Roman" pitchFamily="18" charset="0"/>
                <a:cs typeface="Times New Roman" pitchFamily="18" charset="0"/>
              </a:rPr>
              <a:t>также  обучающиеся  </a:t>
            </a:r>
            <a:r>
              <a:rPr lang="ru-RU" sz="1200" dirty="0">
                <a:latin typeface="Times New Roman" pitchFamily="18" charset="0"/>
                <a:cs typeface="Times New Roman" pitchFamily="18" charset="0"/>
              </a:rPr>
              <a:t>с  тяжёлыми  нарушениями  </a:t>
            </a:r>
            <a:r>
              <a:rPr lang="ru-RU" sz="1200" dirty="0" smtClean="0">
                <a:latin typeface="Times New Roman" pitchFamily="18" charset="0"/>
                <a:cs typeface="Times New Roman" pitchFamily="18" charset="0"/>
              </a:rPr>
              <a:t>речи – изложение (</a:t>
            </a:r>
            <a:r>
              <a:rPr lang="ru-RU" sz="1200" dirty="0">
                <a:latin typeface="Times New Roman" pitchFamily="18" charset="0"/>
                <a:cs typeface="Times New Roman" pitchFamily="18" charset="0"/>
              </a:rPr>
              <a:t>сжатое  </a:t>
            </a:r>
            <a:r>
              <a:rPr lang="ru-RU" sz="1200" dirty="0" smtClean="0">
                <a:latin typeface="Times New Roman" pitchFamily="18" charset="0"/>
                <a:cs typeface="Times New Roman" pitchFamily="18" charset="0"/>
              </a:rPr>
              <a:t>или  подробное</a:t>
            </a:r>
            <a:r>
              <a:rPr lang="ru-RU" sz="1200" dirty="0">
                <a:latin typeface="Times New Roman" pitchFamily="18" charset="0"/>
                <a:cs typeface="Times New Roman" pitchFamily="18" charset="0"/>
              </a:rPr>
              <a:t>) с творческим заданием (500-е номера вариантов) или сочинение </a:t>
            </a:r>
            <a:r>
              <a:rPr lang="ru-RU" sz="1200" dirty="0" smtClean="0">
                <a:latin typeface="Times New Roman" pitchFamily="18" charset="0"/>
                <a:cs typeface="Times New Roman" pitchFamily="18" charset="0"/>
              </a:rPr>
              <a:t>по выбору  </a:t>
            </a:r>
            <a:r>
              <a:rPr lang="ru-RU" sz="1200" dirty="0">
                <a:latin typeface="Times New Roman" pitchFamily="18" charset="0"/>
                <a:cs typeface="Times New Roman" pitchFamily="18" charset="0"/>
              </a:rPr>
              <a:t>выпускника  (200-е  номера  вариантов).  Экзаменационный  </a:t>
            </a:r>
            <a:r>
              <a:rPr lang="ru-RU" sz="1200" dirty="0" smtClean="0">
                <a:latin typeface="Times New Roman" pitchFamily="18" charset="0"/>
                <a:cs typeface="Times New Roman" pitchFamily="18" charset="0"/>
              </a:rPr>
              <a:t>материал  имеет </a:t>
            </a:r>
            <a:r>
              <a:rPr lang="ru-RU" sz="1200" dirty="0">
                <a:latin typeface="Times New Roman" pitchFamily="18" charset="0"/>
                <a:cs typeface="Times New Roman" pitchFamily="18" charset="0"/>
              </a:rPr>
              <a:t>ряд особенностей: допускаются тексты сюжетные и адаптированные </a:t>
            </a:r>
            <a:r>
              <a:rPr lang="ru-RU" sz="1200" dirty="0" smtClean="0">
                <a:latin typeface="Times New Roman" pitchFamily="18" charset="0"/>
                <a:cs typeface="Times New Roman" pitchFamily="18" charset="0"/>
              </a:rPr>
              <a:t>с  учётом </a:t>
            </a:r>
            <a:r>
              <a:rPr lang="ru-RU" sz="1200" dirty="0">
                <a:latin typeface="Times New Roman" pitchFamily="18" charset="0"/>
                <a:cs typeface="Times New Roman" pitchFamily="18" charset="0"/>
              </a:rPr>
              <a:t>категории экзаменуемых; предусмотрены особые критерии </a:t>
            </a:r>
            <a:r>
              <a:rPr lang="ru-RU" sz="1200" dirty="0" smtClean="0">
                <a:latin typeface="Times New Roman" pitchFamily="18" charset="0"/>
                <a:cs typeface="Times New Roman" pitchFamily="18" charset="0"/>
              </a:rPr>
              <a:t>оценивания  и  </a:t>
            </a:r>
            <a:r>
              <a:rPr lang="ru-RU" sz="1200" dirty="0">
                <a:latin typeface="Times New Roman" pitchFamily="18" charset="0"/>
                <a:cs typeface="Times New Roman" pitchFamily="18" charset="0"/>
              </a:rPr>
              <a:t>инструкции  к  заданиям,  отражающие  специфику  той  или  иной  </a:t>
            </a:r>
            <a:r>
              <a:rPr lang="ru-RU" sz="1200" dirty="0" smtClean="0">
                <a:latin typeface="Times New Roman" pitchFamily="18" charset="0"/>
                <a:cs typeface="Times New Roman" pitchFamily="18" charset="0"/>
              </a:rPr>
              <a:t>категории  участников </a:t>
            </a:r>
            <a:r>
              <a:rPr lang="ru-RU" sz="1200" dirty="0">
                <a:latin typeface="Times New Roman" pitchFamily="18" charset="0"/>
                <a:cs typeface="Times New Roman" pitchFamily="18" charset="0"/>
              </a:rPr>
              <a:t>с ОВЗ. ЭМ не содержат звуковых образов. </a:t>
            </a:r>
          </a:p>
          <a:p>
            <a:pPr marL="0" indent="0" algn="just">
              <a:buNone/>
            </a:pPr>
            <a:r>
              <a:rPr lang="ru-RU" sz="1200" dirty="0" smtClean="0">
                <a:latin typeface="Times New Roman" pitchFamily="18" charset="0"/>
                <a:cs typeface="Times New Roman" pitchFamily="18" charset="0"/>
              </a:rPr>
              <a:t>2.3</a:t>
            </a:r>
            <a:r>
              <a:rPr lang="ru-RU" sz="1200" dirty="0">
                <a:latin typeface="Times New Roman" pitchFamily="18" charset="0"/>
                <a:cs typeface="Times New Roman" pitchFamily="18" charset="0"/>
              </a:rPr>
              <a:t>.  Экзаменационные  материалы  </a:t>
            </a:r>
            <a:r>
              <a:rPr lang="ru-RU" sz="1200" dirty="0" smtClean="0">
                <a:latin typeface="Times New Roman" pitchFamily="18" charset="0"/>
                <a:cs typeface="Times New Roman" pitchFamily="18" charset="0"/>
              </a:rPr>
              <a:t>с 300-ми  и  600-ми  номерами  вариантов –  </a:t>
            </a:r>
            <a:r>
              <a:rPr lang="ru-RU" sz="1200" dirty="0">
                <a:latin typeface="Times New Roman" pitchFamily="18" charset="0"/>
                <a:cs typeface="Times New Roman" pitchFamily="18" charset="0"/>
              </a:rPr>
              <a:t>слепые  обучающиеся,  </a:t>
            </a:r>
            <a:r>
              <a:rPr lang="ru-RU" sz="1200" dirty="0" smtClean="0">
                <a:latin typeface="Times New Roman" pitchFamily="18" charset="0"/>
                <a:cs typeface="Times New Roman" pitchFamily="18" charset="0"/>
              </a:rPr>
              <a:t>слабовидящие  </a:t>
            </a:r>
            <a:r>
              <a:rPr lang="ru-RU" sz="1200" dirty="0">
                <a:latin typeface="Times New Roman" pitchFamily="18" charset="0"/>
                <a:cs typeface="Times New Roman" pitchFamily="18" charset="0"/>
              </a:rPr>
              <a:t>и  </a:t>
            </a:r>
            <a:r>
              <a:rPr lang="ru-RU" sz="1200" dirty="0" err="1" smtClean="0">
                <a:latin typeface="Times New Roman" pitchFamily="18" charset="0"/>
                <a:cs typeface="Times New Roman" pitchFamily="18" charset="0"/>
              </a:rPr>
              <a:t>поздноослепшие</a:t>
            </a:r>
            <a:r>
              <a:rPr lang="ru-RU" sz="1200" dirty="0" smtClean="0">
                <a:latin typeface="Times New Roman" pitchFamily="18" charset="0"/>
                <a:cs typeface="Times New Roman" pitchFamily="18" charset="0"/>
              </a:rPr>
              <a:t>  обучающиеся</a:t>
            </a:r>
            <a:r>
              <a:rPr lang="ru-RU" sz="1200" dirty="0">
                <a:latin typeface="Times New Roman" pitchFamily="18" charset="0"/>
                <a:cs typeface="Times New Roman" pitchFamily="18" charset="0"/>
              </a:rPr>
              <a:t>,  владеющие  шрифтом  Брайля, –  </a:t>
            </a:r>
            <a:r>
              <a:rPr lang="ru-RU" sz="1200" dirty="0" smtClean="0">
                <a:latin typeface="Times New Roman" pitchFamily="18" charset="0"/>
                <a:cs typeface="Times New Roman" pitchFamily="18" charset="0"/>
              </a:rPr>
              <a:t>изложение (</a:t>
            </a:r>
            <a:r>
              <a:rPr lang="ru-RU" sz="1200" dirty="0">
                <a:latin typeface="Times New Roman" pitchFamily="18" charset="0"/>
                <a:cs typeface="Times New Roman" pitchFamily="18" charset="0"/>
              </a:rPr>
              <a:t>сжатое)  с</a:t>
            </a:r>
          </a:p>
          <a:p>
            <a:pPr marL="0" indent="0" algn="just">
              <a:buNone/>
            </a:pPr>
            <a:r>
              <a:rPr lang="ru-RU" sz="1200" dirty="0">
                <a:latin typeface="Times New Roman" pitchFamily="18" charset="0"/>
                <a:cs typeface="Times New Roman" pitchFamily="18" charset="0"/>
              </a:rPr>
              <a:t>творческим  заданием  (600-е  номера  вариантов)  или  сочинение  по  </a:t>
            </a:r>
            <a:r>
              <a:rPr lang="ru-RU" sz="1200" dirty="0" smtClean="0">
                <a:latin typeface="Times New Roman" pitchFamily="18" charset="0"/>
                <a:cs typeface="Times New Roman" pitchFamily="18" charset="0"/>
              </a:rPr>
              <a:t>выбору  выпускника  </a:t>
            </a:r>
            <a:r>
              <a:rPr lang="ru-RU" sz="1200" dirty="0">
                <a:latin typeface="Times New Roman" pitchFamily="18" charset="0"/>
                <a:cs typeface="Times New Roman" pitchFamily="18" charset="0"/>
              </a:rPr>
              <a:t>(300-е  номера  вариантов).  Экзаменационные  </a:t>
            </a:r>
            <a:r>
              <a:rPr lang="ru-RU" sz="1200" dirty="0" smtClean="0">
                <a:latin typeface="Times New Roman" pitchFamily="18" charset="0"/>
                <a:cs typeface="Times New Roman" pitchFamily="18" charset="0"/>
              </a:rPr>
              <a:t>материалы  аналогичны </a:t>
            </a:r>
            <a:r>
              <a:rPr lang="ru-RU" sz="1200" dirty="0">
                <a:latin typeface="Times New Roman" pitchFamily="18" charset="0"/>
                <a:cs typeface="Times New Roman" pitchFamily="18" charset="0"/>
              </a:rPr>
              <a:t>тем, что разрабатываются для обучающихся без ОВЗ, но в </a:t>
            </a:r>
            <a:r>
              <a:rPr lang="ru-RU" sz="1200" dirty="0" smtClean="0">
                <a:latin typeface="Times New Roman" pitchFamily="18" charset="0"/>
                <a:cs typeface="Times New Roman" pitchFamily="18" charset="0"/>
              </a:rPr>
              <a:t>текстах  отсутствуют </a:t>
            </a:r>
            <a:r>
              <a:rPr lang="ru-RU" sz="1200" dirty="0">
                <a:latin typeface="Times New Roman" pitchFamily="18" charset="0"/>
                <a:cs typeface="Times New Roman" pitchFamily="18" charset="0"/>
              </a:rPr>
              <a:t>визуальные образы. </a:t>
            </a:r>
          </a:p>
          <a:p>
            <a:pPr marL="0" indent="0" algn="just">
              <a:buNone/>
            </a:pPr>
            <a:r>
              <a:rPr lang="ru-RU" sz="1200" dirty="0" smtClean="0">
                <a:latin typeface="Times New Roman" pitchFamily="18" charset="0"/>
                <a:cs typeface="Times New Roman" pitchFamily="18" charset="0"/>
              </a:rPr>
              <a:t>2.4</a:t>
            </a:r>
            <a:r>
              <a:rPr lang="ru-RU" sz="1200" dirty="0">
                <a:latin typeface="Times New Roman" pitchFamily="18" charset="0"/>
                <a:cs typeface="Times New Roman" pitchFamily="18" charset="0"/>
              </a:rPr>
              <a:t>. Экзаменационные  материалы  </a:t>
            </a:r>
            <a:r>
              <a:rPr lang="ru-RU" sz="1200" dirty="0" smtClean="0">
                <a:latin typeface="Times New Roman" pitchFamily="18" charset="0"/>
                <a:cs typeface="Times New Roman" pitchFamily="18" charset="0"/>
              </a:rPr>
              <a:t>с 700-ми  </a:t>
            </a:r>
            <a:r>
              <a:rPr lang="ru-RU" sz="1200" dirty="0">
                <a:latin typeface="Times New Roman" pitchFamily="18" charset="0"/>
                <a:cs typeface="Times New Roman" pitchFamily="18" charset="0"/>
              </a:rPr>
              <a:t>номерами  </a:t>
            </a:r>
            <a:r>
              <a:rPr lang="ru-RU" sz="1200" dirty="0" smtClean="0">
                <a:latin typeface="Times New Roman" pitchFamily="18" charset="0"/>
                <a:cs typeface="Times New Roman" pitchFamily="18" charset="0"/>
              </a:rPr>
              <a:t>вариантов – обучающиеся </a:t>
            </a:r>
            <a:r>
              <a:rPr lang="ru-RU" sz="1200" dirty="0">
                <a:latin typeface="Times New Roman" pitchFamily="18" charset="0"/>
                <a:cs typeface="Times New Roman" pitchFamily="18" charset="0"/>
              </a:rPr>
              <a:t>с расстройствами аутистического спектра – диктант с </a:t>
            </a:r>
            <a:r>
              <a:rPr lang="ru-RU" sz="1200" dirty="0" smtClean="0">
                <a:latin typeface="Times New Roman" pitchFamily="18" charset="0"/>
                <a:cs typeface="Times New Roman" pitchFamily="18" charset="0"/>
              </a:rPr>
              <a:t>особыми  критериями </a:t>
            </a:r>
            <a:r>
              <a:rPr lang="ru-RU" sz="1200" dirty="0">
                <a:latin typeface="Times New Roman" pitchFamily="18" charset="0"/>
                <a:cs typeface="Times New Roman" pitchFamily="18" charset="0"/>
              </a:rPr>
              <a:t>оценивания.</a:t>
            </a:r>
          </a:p>
        </p:txBody>
      </p:sp>
    </p:spTree>
    <p:extLst>
      <p:ext uri="{BB962C8B-B14F-4D97-AF65-F5344CB8AC3E}">
        <p14:creationId xmlns:p14="http://schemas.microsoft.com/office/powerpoint/2010/main" val="4111395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29600" cy="5433467"/>
          </a:xfrm>
        </p:spPr>
        <p:txBody>
          <a:bodyPr>
            <a:normAutofit/>
          </a:bodyPr>
          <a:lstStyle/>
          <a:p>
            <a:pPr marL="0" indent="0" algn="ctr">
              <a:buNone/>
            </a:pPr>
            <a:endParaRPr lang="ru-RU" sz="4000" dirty="0" smtClean="0">
              <a:latin typeface="Times New Roman" pitchFamily="18" charset="0"/>
              <a:cs typeface="Times New Roman" pitchFamily="18" charset="0"/>
            </a:endParaRPr>
          </a:p>
          <a:p>
            <a:pPr marL="0" indent="0" algn="ctr">
              <a:buNone/>
            </a:pPr>
            <a:r>
              <a:rPr lang="ru-RU" sz="4000" dirty="0" smtClean="0">
                <a:latin typeface="Times New Roman" pitchFamily="18" charset="0"/>
                <a:cs typeface="Times New Roman" pitchFamily="18" charset="0"/>
              </a:rPr>
              <a:t>ГИА – государственная итоговая аттестация, завершающая освоение основных образовательных программ ООО и СОО является обязательной.</a:t>
            </a:r>
          </a:p>
        </p:txBody>
      </p:sp>
    </p:spTree>
    <p:extLst>
      <p:ext uri="{BB962C8B-B14F-4D97-AF65-F5344CB8AC3E}">
        <p14:creationId xmlns:p14="http://schemas.microsoft.com/office/powerpoint/2010/main" val="1677428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lgn="just">
              <a:buNone/>
            </a:pPr>
            <a:r>
              <a:rPr lang="ru-RU" sz="2400" dirty="0" smtClean="0">
                <a:latin typeface="Times New Roman" pitchFamily="18" charset="0"/>
                <a:cs typeface="Times New Roman" pitchFamily="18" charset="0"/>
              </a:rPr>
              <a:t>	</a:t>
            </a:r>
          </a:p>
          <a:p>
            <a:pPr marL="0" indent="0" algn="just">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Участники ГИА, проходящие ГИА только по обязательным учебным предметам, не прошедшим ГИА или получившим на ГИА неудовлетворительные результаты более чем по одному обязательному учебному предмету, либо получившим повторно неудовлетворительный результат по одному из этих предметов в резервные сроки, предоставляется право пройти ГИА по соответствующим учебным предметам в дополнительный период, но не ранее 1 сентября текущего года в сроки и формах, </a:t>
            </a:r>
            <a:r>
              <a:rPr lang="ru-RU" sz="2400" smtClean="0">
                <a:latin typeface="Times New Roman" pitchFamily="18" charset="0"/>
                <a:cs typeface="Times New Roman" pitchFamily="18" charset="0"/>
              </a:rPr>
              <a:t>устанавливаемых </a:t>
            </a:r>
            <a:r>
              <a:rPr lang="ru-RU" sz="240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Порядком проведения ГИА по образовательным программам основного общего образования и Порядком проведения ГИА по образовательным программам среднего общего образования.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07049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92500"/>
          </a:bodyPr>
          <a:lstStyle/>
          <a:p>
            <a:pPr algn="just">
              <a:lnSpc>
                <a:spcPct val="115000"/>
              </a:lnSpc>
              <a:spcAft>
                <a:spcPts val="0"/>
              </a:spcAft>
            </a:pPr>
            <a:r>
              <a:rPr lang="ru-RU" sz="1600" dirty="0">
                <a:latin typeface="Times New Roman" pitchFamily="18" charset="0"/>
                <a:ea typeface="Times New Roman"/>
                <a:cs typeface="Times New Roman" pitchFamily="18" charset="0"/>
              </a:rPr>
              <a:t>Порядок проведения ГИА по образовательным программам основного общего образования. Приказ Министерства Просвещения РФ от 07.11.2018 г. № 189/1513</a:t>
            </a:r>
            <a:r>
              <a:rPr lang="ru-RU" sz="1600" dirty="0" smtClean="0">
                <a:latin typeface="Times New Roman" pitchFamily="18" charset="0"/>
                <a:ea typeface="Times New Roman"/>
                <a:cs typeface="Times New Roman" pitchFamily="18" charset="0"/>
              </a:rPr>
              <a:t>.</a:t>
            </a:r>
            <a:r>
              <a:rPr lang="ru-RU" sz="1600" dirty="0">
                <a:latin typeface="Times New Roman" pitchFamily="18" charset="0"/>
                <a:ea typeface="Times New Roman"/>
                <a:cs typeface="Times New Roman" pitchFamily="18" charset="0"/>
              </a:rPr>
              <a:t> </a:t>
            </a:r>
            <a:endParaRPr lang="ru-RU" sz="1600" dirty="0">
              <a:latin typeface="Times New Roman" pitchFamily="18" charset="0"/>
              <a:ea typeface="Calibri"/>
              <a:cs typeface="Times New Roman" pitchFamily="18" charset="0"/>
            </a:endParaRPr>
          </a:p>
          <a:p>
            <a:pPr algn="just">
              <a:lnSpc>
                <a:spcPct val="115000"/>
              </a:lnSpc>
              <a:spcAft>
                <a:spcPts val="0"/>
              </a:spcAft>
            </a:pPr>
            <a:r>
              <a:rPr lang="ru-RU" sz="1600" dirty="0">
                <a:latin typeface="Times New Roman" pitchFamily="18" charset="0"/>
                <a:ea typeface="Times New Roman"/>
                <a:cs typeface="Times New Roman" pitchFamily="18" charset="0"/>
              </a:rPr>
              <a:t>Порядок проведения ГИА по образовательным программам среднего общего образования. Приказ Министерства Просвещения РФ от 07.11.2018 г. № 190/1512.</a:t>
            </a:r>
            <a:endParaRPr lang="ru-RU" sz="1600" dirty="0">
              <a:latin typeface="Times New Roman" pitchFamily="18" charset="0"/>
              <a:ea typeface="Calibri"/>
              <a:cs typeface="Times New Roman" pitchFamily="18" charset="0"/>
            </a:endParaRPr>
          </a:p>
          <a:p>
            <a:pPr algn="just">
              <a:lnSpc>
                <a:spcPct val="115000"/>
              </a:lnSpc>
              <a:spcAft>
                <a:spcPts val="1000"/>
              </a:spcAft>
            </a:pPr>
            <a:r>
              <a:rPr lang="ru-RU" sz="1600" dirty="0">
                <a:latin typeface="Times New Roman" pitchFamily="18" charset="0"/>
                <a:ea typeface="Calibri"/>
                <a:cs typeface="Times New Roman" pitchFamily="18" charset="0"/>
              </a:rPr>
              <a:t>Приложение 1 к письму </a:t>
            </a:r>
            <a:r>
              <a:rPr lang="ru-RU" sz="1600" dirty="0" err="1">
                <a:latin typeface="Times New Roman" pitchFamily="18" charset="0"/>
                <a:ea typeface="Calibri"/>
                <a:cs typeface="Times New Roman" pitchFamily="18" charset="0"/>
              </a:rPr>
              <a:t>Рособрнадзора</a:t>
            </a:r>
            <a:r>
              <a:rPr lang="ru-RU" sz="1600" dirty="0">
                <a:latin typeface="Times New Roman" pitchFamily="18" charset="0"/>
                <a:ea typeface="Calibri"/>
                <a:cs typeface="Times New Roman" pitchFamily="18" charset="0"/>
              </a:rPr>
              <a:t> от 24.09.2019 №  10-888 Рекомендации по организации и проведению итогового сочинения (изложения) для органов исполнительной власти субъектов Российской Федерации, осуществляющих государственное управление в сфере образования, в 2019/2020 учебном году.</a:t>
            </a:r>
          </a:p>
          <a:p>
            <a:pPr algn="just">
              <a:lnSpc>
                <a:spcPct val="115000"/>
              </a:lnSpc>
              <a:spcAft>
                <a:spcPts val="1000"/>
              </a:spcAft>
            </a:pPr>
            <a:r>
              <a:rPr lang="ru-RU" sz="1600" dirty="0">
                <a:latin typeface="Times New Roman" pitchFamily="18" charset="0"/>
                <a:ea typeface="Calibri"/>
                <a:cs typeface="Times New Roman" pitchFamily="18" charset="0"/>
              </a:rPr>
              <a:t>Приложение 1 к письму </a:t>
            </a:r>
            <a:r>
              <a:rPr lang="ru-RU" sz="1600" dirty="0" err="1">
                <a:latin typeface="Times New Roman" pitchFamily="18" charset="0"/>
                <a:ea typeface="Calibri"/>
                <a:cs typeface="Times New Roman" pitchFamily="18" charset="0"/>
              </a:rPr>
              <a:t>Рособрнадзора</a:t>
            </a:r>
            <a:r>
              <a:rPr lang="ru-RU" sz="1600" dirty="0">
                <a:latin typeface="Times New Roman" pitchFamily="18" charset="0"/>
                <a:ea typeface="Calibri"/>
                <a:cs typeface="Times New Roman" pitchFamily="18" charset="0"/>
              </a:rPr>
              <a:t> от 29.12.2018 № 10-987 Рекомендации по организации и проведению итогового собеседования для органов исполнительной власти субъектов Российской Федерации, осуществляющих государственное управление в сфере образования</a:t>
            </a:r>
            <a:r>
              <a:rPr lang="ru-RU" sz="1600" b="1" dirty="0">
                <a:latin typeface="Times New Roman" pitchFamily="18" charset="0"/>
                <a:ea typeface="Calibri"/>
                <a:cs typeface="Times New Roman" pitchFamily="18" charset="0"/>
              </a:rPr>
              <a:t>.</a:t>
            </a:r>
            <a:endParaRPr lang="ru-RU" sz="1600" dirty="0">
              <a:latin typeface="Times New Roman" pitchFamily="18" charset="0"/>
              <a:ea typeface="Calibri"/>
              <a:cs typeface="Times New Roman" pitchFamily="18" charset="0"/>
            </a:endParaRPr>
          </a:p>
          <a:p>
            <a:pPr algn="just">
              <a:lnSpc>
                <a:spcPct val="115000"/>
              </a:lnSpc>
              <a:spcAft>
                <a:spcPts val="0"/>
              </a:spcAft>
            </a:pPr>
            <a:r>
              <a:rPr lang="ru-RU" sz="1600" dirty="0">
                <a:latin typeface="Times New Roman" pitchFamily="18" charset="0"/>
                <a:ea typeface="Times New Roman"/>
                <a:cs typeface="Times New Roman" pitchFamily="18" charset="0"/>
              </a:rPr>
              <a:t>Приложение 11 к письму </a:t>
            </a:r>
            <a:r>
              <a:rPr lang="ru-RU" sz="1600" dirty="0" err="1">
                <a:latin typeface="Times New Roman" pitchFamily="18" charset="0"/>
                <a:ea typeface="Times New Roman"/>
                <a:cs typeface="Times New Roman" pitchFamily="18" charset="0"/>
              </a:rPr>
              <a:t>Рособрнадзора</a:t>
            </a:r>
            <a:r>
              <a:rPr lang="ru-RU" sz="1600" dirty="0">
                <a:latin typeface="Times New Roman" pitchFamily="18" charset="0"/>
                <a:ea typeface="Times New Roman"/>
                <a:cs typeface="Times New Roman" pitchFamily="18" charset="0"/>
              </a:rPr>
              <a:t> от 29.12.2018 № 10-987    Методические рекомендации по организации и проведению государственной итоговой аттестации  по образовательным программам основного общего и среднего общего образования в форме основного государственного экзамена и единого государственного экзамена для лиц с ограниченными возможностями здоровья, детей-инвалидов и инвалидов в 2019 году</a:t>
            </a:r>
            <a:r>
              <a:rPr lang="ru-RU" sz="1600" dirty="0" smtClean="0">
                <a:latin typeface="Times New Roman" pitchFamily="18" charset="0"/>
                <a:ea typeface="Times New Roman"/>
                <a:cs typeface="Times New Roman" pitchFamily="18" charset="0"/>
              </a:rPr>
              <a:t>.</a:t>
            </a:r>
            <a:r>
              <a:rPr lang="ru-RU" sz="1600" dirty="0">
                <a:latin typeface="Times New Roman" pitchFamily="18" charset="0"/>
                <a:ea typeface="Times New Roman"/>
                <a:cs typeface="Times New Roman" pitchFamily="18" charset="0"/>
              </a:rPr>
              <a:t> </a:t>
            </a:r>
            <a:endParaRPr lang="ru-RU" sz="1600" dirty="0">
              <a:latin typeface="Times New Roman" pitchFamily="18" charset="0"/>
              <a:ea typeface="Calibri"/>
              <a:cs typeface="Times New Roman" pitchFamily="18" charset="0"/>
            </a:endParaRPr>
          </a:p>
          <a:p>
            <a:pPr algn="just">
              <a:lnSpc>
                <a:spcPct val="115000"/>
              </a:lnSpc>
              <a:spcAft>
                <a:spcPts val="0"/>
              </a:spcAft>
            </a:pPr>
            <a:r>
              <a:rPr lang="ru-RU" sz="1600" dirty="0">
                <a:latin typeface="Times New Roman" pitchFamily="18" charset="0"/>
                <a:ea typeface="Times New Roman"/>
                <a:cs typeface="Times New Roman" pitchFamily="18" charset="0"/>
              </a:rPr>
              <a:t> Приложение 12 к письму </a:t>
            </a:r>
            <a:r>
              <a:rPr lang="ru-RU" sz="1600" dirty="0" err="1">
                <a:latin typeface="Times New Roman" pitchFamily="18" charset="0"/>
                <a:ea typeface="Times New Roman"/>
                <a:cs typeface="Times New Roman" pitchFamily="18" charset="0"/>
              </a:rPr>
              <a:t>Рособрнадзора</a:t>
            </a:r>
            <a:r>
              <a:rPr lang="ru-RU" sz="1600" dirty="0">
                <a:latin typeface="Times New Roman" pitchFamily="18" charset="0"/>
                <a:ea typeface="Times New Roman"/>
                <a:cs typeface="Times New Roman" pitchFamily="18" charset="0"/>
              </a:rPr>
              <a:t> от 29.12.2018 № 10-987 Методические рекомендации по подготовке и проведению государственной итоговой аттестации по образовательным программам основного общего образования в 2019 году.</a:t>
            </a:r>
            <a:endParaRPr lang="ru-RU" sz="1600" dirty="0">
              <a:latin typeface="Times New Roman" pitchFamily="18" charset="0"/>
              <a:ea typeface="Calibri"/>
              <a:cs typeface="Times New Roman" pitchFamily="18" charset="0"/>
            </a:endParaRPr>
          </a:p>
          <a:p>
            <a:pPr marL="0" indent="0" algn="just">
              <a:buNone/>
            </a:pPr>
            <a:endParaRPr lang="ru-RU" sz="1100" dirty="0">
              <a:latin typeface="Times New Roman" pitchFamily="18" charset="0"/>
              <a:cs typeface="Times New Roman" pitchFamily="18" charset="0"/>
            </a:endParaRPr>
          </a:p>
        </p:txBody>
      </p:sp>
    </p:spTree>
    <p:extLst>
      <p:ext uri="{BB962C8B-B14F-4D97-AF65-F5344CB8AC3E}">
        <p14:creationId xmlns:p14="http://schemas.microsoft.com/office/powerpoint/2010/main" val="167803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ru-RU" sz="3900" b="1" dirty="0">
                <a:latin typeface="Times New Roman" pitchFamily="18" charset="0"/>
                <a:cs typeface="Times New Roman" pitchFamily="18" charset="0"/>
              </a:rPr>
              <a:t>ГИА завершающая ООО проводится</a:t>
            </a:r>
            <a:r>
              <a:rPr lang="ru-RU" sz="3900" b="1" dirty="0" smtClean="0">
                <a:latin typeface="Times New Roman" pitchFamily="18" charset="0"/>
                <a:cs typeface="Times New Roman" pitchFamily="18" charset="0"/>
              </a:rPr>
              <a:t>:</a:t>
            </a:r>
          </a:p>
          <a:p>
            <a:pPr marL="0" indent="0">
              <a:buNone/>
            </a:pPr>
            <a:endParaRPr lang="ru-RU" dirty="0"/>
          </a:p>
          <a:p>
            <a:pPr marL="0" indent="0" algn="just">
              <a:buNone/>
            </a:pPr>
            <a:r>
              <a:rPr lang="ru-RU" dirty="0">
                <a:latin typeface="Times New Roman" pitchFamily="18" charset="0"/>
                <a:cs typeface="Times New Roman" pitchFamily="18" charset="0"/>
              </a:rPr>
              <a:t>- в форме основного государственного экзамена (ОГЭ) с использованием контрольных измерительных материалов, представляющих собой комплексы заданий стандартизированной </a:t>
            </a:r>
            <a:r>
              <a:rPr lang="ru-RU" dirty="0" smtClean="0">
                <a:latin typeface="Times New Roman" pitchFamily="18" charset="0"/>
                <a:cs typeface="Times New Roman" pitchFamily="18" charset="0"/>
              </a:rPr>
              <a:t>формы;</a:t>
            </a:r>
            <a:endParaRPr lang="ru-RU" dirty="0">
              <a:latin typeface="Times New Roman" pitchFamily="18" charset="0"/>
              <a:cs typeface="Times New Roman" pitchFamily="18" charset="0"/>
            </a:endParaRP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 в форме государственного выпускного экзамена (ГВЭ) с использованием текстов, тем, заданий, билетов - для обучающихся с ограниченными возможностями здоровья, обучающихся  детей-инвалидов и инвалидов, осваивающих образовательные программы ООО.</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16541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5750099"/>
          </a:xfrm>
        </p:spPr>
        <p:txBody>
          <a:bodyPr>
            <a:normAutofit/>
          </a:bodyPr>
          <a:lstStyle/>
          <a:p>
            <a:pPr marL="0" indent="0" algn="ctr">
              <a:buNone/>
            </a:pPr>
            <a:r>
              <a:rPr lang="ru-RU" b="1" dirty="0" smtClean="0">
                <a:latin typeface="Times New Roman" pitchFamily="18" charset="0"/>
                <a:cs typeface="Times New Roman" pitchFamily="18" charset="0"/>
              </a:rPr>
              <a:t>ГИА завершающая СОО проводится:</a:t>
            </a:r>
          </a:p>
          <a:p>
            <a:pPr marL="0" lvl="0" indent="0" algn="just">
              <a:buNone/>
            </a:pPr>
            <a:r>
              <a:rPr lang="ru-RU" sz="2800" dirty="0" smtClean="0">
                <a:latin typeface="Times New Roman" pitchFamily="18" charset="0"/>
                <a:cs typeface="Times New Roman" pitchFamily="18" charset="0"/>
              </a:rPr>
              <a:t>- в форме единого государственного экзамена (ЕГЭ) </a:t>
            </a:r>
            <a:r>
              <a:rPr lang="ru-RU" sz="2800" dirty="0">
                <a:solidFill>
                  <a:prstClr val="black"/>
                </a:solidFill>
                <a:latin typeface="Times New Roman" pitchFamily="18" charset="0"/>
                <a:cs typeface="Times New Roman" pitchFamily="18" charset="0"/>
              </a:rPr>
              <a:t>с использованием контрольных измерительных материалов, представляющих собой комплексы заданий стандартизированной </a:t>
            </a:r>
            <a:r>
              <a:rPr lang="ru-RU" sz="2800" dirty="0" smtClean="0">
                <a:solidFill>
                  <a:prstClr val="black"/>
                </a:solidFill>
                <a:latin typeface="Times New Roman" pitchFamily="18" charset="0"/>
                <a:cs typeface="Times New Roman" pitchFamily="18" charset="0"/>
              </a:rPr>
              <a:t>формы;</a:t>
            </a:r>
          </a:p>
          <a:p>
            <a:pPr lvl="0" algn="just">
              <a:buFontTx/>
              <a:buChar char="-"/>
            </a:pPr>
            <a:endParaRPr lang="ru-RU" sz="2800" dirty="0" smtClean="0">
              <a:solidFill>
                <a:prstClr val="black"/>
              </a:solidFill>
              <a:latin typeface="Times New Roman" pitchFamily="18" charset="0"/>
              <a:cs typeface="Times New Roman" pitchFamily="18" charset="0"/>
            </a:endParaRPr>
          </a:p>
          <a:p>
            <a:pPr marL="0" lvl="0" indent="0" algn="just">
              <a:buNone/>
            </a:pPr>
            <a:r>
              <a:rPr lang="ru-RU" sz="2800" dirty="0">
                <a:solidFill>
                  <a:prstClr val="black"/>
                </a:solidFill>
                <a:latin typeface="Times New Roman" pitchFamily="18" charset="0"/>
                <a:cs typeface="Times New Roman" pitchFamily="18" charset="0"/>
              </a:rPr>
              <a:t>- </a:t>
            </a:r>
            <a:r>
              <a:rPr lang="ru-RU" sz="2800" dirty="0" smtClean="0">
                <a:solidFill>
                  <a:prstClr val="black"/>
                </a:solidFill>
                <a:latin typeface="Times New Roman" pitchFamily="18" charset="0"/>
                <a:cs typeface="Times New Roman" pitchFamily="18" charset="0"/>
              </a:rPr>
              <a:t>в </a:t>
            </a:r>
            <a:r>
              <a:rPr lang="ru-RU" sz="2800" dirty="0">
                <a:solidFill>
                  <a:prstClr val="black"/>
                </a:solidFill>
                <a:latin typeface="Times New Roman" pitchFamily="18" charset="0"/>
                <a:cs typeface="Times New Roman" pitchFamily="18" charset="0"/>
              </a:rPr>
              <a:t>форме государственного выпускного экзамена (ГВЭ) с использованием текстов, тем, заданий, билетов - для обучающихся с ограниченными возможностями здоровья, обучающихся  детей-инвалидов и инвалидов, осваивающих образовательные программы </a:t>
            </a:r>
            <a:r>
              <a:rPr lang="ru-RU" sz="2800" dirty="0" smtClean="0">
                <a:solidFill>
                  <a:prstClr val="black"/>
                </a:solidFill>
                <a:latin typeface="Times New Roman" pitchFamily="18" charset="0"/>
                <a:cs typeface="Times New Roman" pitchFamily="18" charset="0"/>
              </a:rPr>
              <a:t>СОО.</a:t>
            </a:r>
            <a:endParaRPr lang="ru-RU" sz="2800" dirty="0">
              <a:solidFill>
                <a:prstClr val="black"/>
              </a:solidFill>
              <a:latin typeface="Times New Roman" pitchFamily="18" charset="0"/>
              <a:cs typeface="Times New Roman" pitchFamily="18" charset="0"/>
            </a:endParaRPr>
          </a:p>
          <a:p>
            <a:pPr marL="0" lvl="0" indent="0" algn="just">
              <a:buNone/>
            </a:pPr>
            <a:endParaRPr lang="ru-RU" sz="2800" dirty="0">
              <a:solidFill>
                <a:prstClr val="black"/>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3333370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Autofit/>
          </a:bodyPr>
          <a:lstStyle/>
          <a:p>
            <a:pPr marL="0" indent="0" algn="just">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ГИА в форме ОГЭ или ГВЭ </a:t>
            </a:r>
            <a:r>
              <a:rPr lang="ru-RU" sz="2000" dirty="0" smtClean="0">
                <a:latin typeface="Times New Roman" pitchFamily="18" charset="0"/>
                <a:cs typeface="Times New Roman" pitchFamily="18" charset="0"/>
              </a:rPr>
              <a:t>включает в себя четыре экзамена по следующим учебным предметам: экзамены по русскому языку и математике (обязательные учебные предметы), а также экзамены по выбору обучающегося по двум учебным предметам из числа: физика, химия, биология, литература, география, история, обществознание, иностранные языки, информатика и информационно-коммуникационные технологии. Для лиц с ОВЗ, детей-инвалидов и инвалидов ГИА по их желанию проводится только по обязательным учебным предметам.  По отдельным предметам проводится в форме ОГЭ. Допускается сочетание форм проведения ГИА (ОГЭ и ГВЭ).</a:t>
            </a:r>
            <a:endParaRPr lang="ru-RU" sz="2000" dirty="0">
              <a:latin typeface="Times New Roman" pitchFamily="18" charset="0"/>
              <a:cs typeface="Times New Roman" pitchFamily="18" charset="0"/>
            </a:endParaRPr>
          </a:p>
          <a:p>
            <a:pPr marL="0" indent="0" algn="just">
              <a:buNone/>
            </a:pP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ГИА в форме в форме ЕГЭ </a:t>
            </a:r>
            <a:r>
              <a:rPr lang="ru-RU" sz="2000" dirty="0" smtClean="0">
                <a:latin typeface="Times New Roman" pitchFamily="18" charset="0"/>
                <a:cs typeface="Times New Roman" pitchFamily="18" charset="0"/>
              </a:rPr>
              <a:t>проводится по русскому языку и математике (обязательные учебные предметы), остальные предметы сдают на добровольной основе по своему выбору для предоставления результатов ЕГЭ при приеме на обучение по программам </a:t>
            </a:r>
            <a:r>
              <a:rPr lang="ru-RU" sz="2000" dirty="0" err="1" smtClean="0">
                <a:latin typeface="Times New Roman" pitchFamily="18" charset="0"/>
                <a:cs typeface="Times New Roman" pitchFamily="18" charset="0"/>
              </a:rPr>
              <a:t>бакалавриата</a:t>
            </a:r>
            <a:r>
              <a:rPr lang="ru-RU" sz="2000" dirty="0" smtClean="0">
                <a:latin typeface="Times New Roman" pitchFamily="18" charset="0"/>
                <a:cs typeface="Times New Roman" pitchFamily="18" charset="0"/>
              </a:rPr>
              <a:t> и программам </a:t>
            </a:r>
            <a:r>
              <a:rPr lang="ru-RU" sz="2000" dirty="0" err="1" smtClean="0">
                <a:latin typeface="Times New Roman" pitchFamily="18" charset="0"/>
                <a:cs typeface="Times New Roman" pitchFamily="18" charset="0"/>
              </a:rPr>
              <a:t>специалитета</a:t>
            </a:r>
            <a:r>
              <a:rPr lang="ru-RU" sz="2000" dirty="0" smtClean="0">
                <a:latin typeface="Times New Roman" pitchFamily="18" charset="0"/>
                <a:cs typeface="Times New Roman" pitchFamily="18" charset="0"/>
              </a:rPr>
              <a:t>. Для лиц с ОВЗ ГИА по отдельным учебным предметам по их желанию проводится в форме ЕГЭ. При этом допускается сочетание форм проведения ГИА (ЕГЭ и ГВЭ).</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897813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a:bodyPr>
          <a:lstStyle/>
          <a:p>
            <a:pPr marL="0" indent="0" algn="just">
              <a:buNone/>
            </a:pPr>
            <a:r>
              <a:rPr lang="ru-RU" dirty="0" smtClean="0">
                <a:latin typeface="Times New Roman" pitchFamily="18" charset="0"/>
                <a:cs typeface="Times New Roman" pitchFamily="18" charset="0"/>
              </a:rPr>
              <a:t>	</a:t>
            </a:r>
          </a:p>
          <a:p>
            <a:pPr marL="0" indent="0" algn="just">
              <a:buNone/>
            </a:pPr>
            <a:endParaRPr lang="ru-RU" b="1" dirty="0">
              <a:latin typeface="Times New Roman" pitchFamily="18" charset="0"/>
              <a:cs typeface="Times New Roman" pitchFamily="18" charset="0"/>
            </a:endParaRPr>
          </a:p>
          <a:p>
            <a:pPr marL="0" indent="0" algn="just">
              <a:buNone/>
            </a:pPr>
            <a:endParaRPr lang="ru-RU" b="1" dirty="0" smtClean="0">
              <a:latin typeface="Times New Roman" pitchFamily="18" charset="0"/>
              <a:cs typeface="Times New Roman" pitchFamily="18" charset="0"/>
            </a:endParaRPr>
          </a:p>
          <a:p>
            <a:pPr marL="0" indent="0" algn="just">
              <a:buNone/>
            </a:pPr>
            <a:endParaRPr lang="ru-RU" b="1" dirty="0">
              <a:latin typeface="Times New Roman" pitchFamily="18" charset="0"/>
              <a:cs typeface="Times New Roman" pitchFamily="18" charset="0"/>
            </a:endParaRPr>
          </a:p>
          <a:p>
            <a:pPr marL="0" indent="0" algn="just">
              <a:buNone/>
            </a:pPr>
            <a:r>
              <a:rPr lang="ru-RU" b="1" dirty="0" smtClean="0">
                <a:latin typeface="Times New Roman" pitchFamily="18" charset="0"/>
                <a:cs typeface="Times New Roman" pitchFamily="18" charset="0"/>
              </a:rPr>
              <a:t>К ГИА допускаются </a:t>
            </a:r>
            <a:r>
              <a:rPr lang="ru-RU" dirty="0" smtClean="0">
                <a:latin typeface="Times New Roman" pitchFamily="18" charset="0"/>
                <a:cs typeface="Times New Roman" pitchFamily="18" charset="0"/>
              </a:rPr>
              <a:t>обучающиеся, не имеющие академической задолженности, в полном объеме выполнившие учебный план или индивидуальный учебный план (имеющие годовые отметки по всем учебным предметам не ниже удовлетворительных), а также имеющие результат </a:t>
            </a:r>
            <a:r>
              <a:rPr lang="ru-RU" u="sng" dirty="0" smtClean="0">
                <a:latin typeface="Times New Roman" pitchFamily="18" charset="0"/>
                <a:cs typeface="Times New Roman" pitchFamily="18" charset="0"/>
              </a:rPr>
              <a:t>«зачет» за итоговое собеседование по русскому языку (9 класс)</a:t>
            </a:r>
            <a:r>
              <a:rPr lang="ru-RU" dirty="0" smtClean="0">
                <a:latin typeface="Times New Roman" pitchFamily="18" charset="0"/>
                <a:cs typeface="Times New Roman" pitchFamily="18" charset="0"/>
              </a:rPr>
              <a:t>, или имеющие результат </a:t>
            </a:r>
            <a:r>
              <a:rPr lang="ru-RU" u="sng" dirty="0" smtClean="0">
                <a:latin typeface="Times New Roman" pitchFamily="18" charset="0"/>
                <a:cs typeface="Times New Roman" pitchFamily="18" charset="0"/>
              </a:rPr>
              <a:t>«зачет» за итоговое сочинение (изложение) (11 класс)</a:t>
            </a:r>
            <a:r>
              <a:rPr lang="ru-RU"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899409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marL="0" indent="0" algn="just">
              <a:buNone/>
            </a:pP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Заявления </a:t>
            </a:r>
            <a:r>
              <a:rPr lang="ru-RU" dirty="0">
                <a:latin typeface="Times New Roman" pitchFamily="18" charset="0"/>
                <a:cs typeface="Times New Roman" pitchFamily="18" charset="0"/>
              </a:rPr>
              <a:t>об участии в ГИА </a:t>
            </a:r>
            <a:r>
              <a:rPr lang="ru-RU" dirty="0" smtClean="0">
                <a:latin typeface="Times New Roman" pitchFamily="18" charset="0"/>
                <a:cs typeface="Times New Roman" pitchFamily="18" charset="0"/>
              </a:rPr>
              <a:t>ООО подаются </a:t>
            </a:r>
            <a:r>
              <a:rPr lang="ru-RU" dirty="0">
                <a:latin typeface="Times New Roman" pitchFamily="18" charset="0"/>
                <a:cs typeface="Times New Roman" pitchFamily="18" charset="0"/>
              </a:rPr>
              <a:t>до 1 марта включительно</a:t>
            </a: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ГИА СОО до 1 февраля включительно.</a:t>
            </a:r>
            <a:endParaRPr lang="ru-RU" dirty="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	Участники ГИА с ОВЗ при подаче заявления предъявляют копию рекомендаций ПМПК.</a:t>
            </a:r>
          </a:p>
          <a:p>
            <a:pPr marL="0" indent="0" algn="just">
              <a:buNone/>
            </a:pPr>
            <a:r>
              <a:rPr lang="ru-RU" dirty="0" smtClean="0">
                <a:latin typeface="Times New Roman" pitchFamily="18" charset="0"/>
                <a:cs typeface="Times New Roman" pitchFamily="18" charset="0"/>
              </a:rPr>
              <a:t>	Участники ГИА дети-инвалиды и инвалиды – оригинал или заверенную копию справки, подтверждающей факт установления инвалидности, а также копию рекомендаций ПМПК (если нужны дополнительные условия).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654664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just">
              <a:buNone/>
            </a:pPr>
            <a:r>
              <a:rPr lang="ru-RU" dirty="0" smtClean="0">
                <a:latin typeface="Times New Roman" pitchFamily="18" charset="0"/>
                <a:cs typeface="Times New Roman" pitchFamily="18" charset="0"/>
              </a:rPr>
              <a:t>	Обучающиеся, проходящие ГИА ООО только по обязательным учебным предметам, вправе дополнить указанный в заявлениях перечень учебных предметов для прохождения ГИА не позднее чем за 2 недели до начала соответствующего экзамена. </a:t>
            </a:r>
          </a:p>
          <a:p>
            <a:pPr marL="0" indent="0" algn="just">
              <a:buNone/>
            </a:pPr>
            <a:endParaRPr lang="ru-RU" dirty="0" smtClean="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	Обучающиеся, проходящие ГИА СОО вправе изменить (дополнить) в перечне указанных в заявлениях учебных предметов, а также изменить форму ГИА (для лиц с ОВЗ) и сроки участия при наличии у них уважительных причин, подтвержденных документально. Указанные заявления подаются не позднее чем за 2 недели до начала соответствующего экзамена.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12796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marL="0" indent="0" algn="just">
              <a:buNone/>
            </a:pPr>
            <a:r>
              <a:rPr lang="ru-RU" dirty="0" smtClean="0">
                <a:latin typeface="Times New Roman" pitchFamily="18" charset="0"/>
                <a:cs typeface="Times New Roman" pitchFamily="18" charset="0"/>
              </a:rPr>
              <a:t>	Проводится во вторую среду февраля по текстам, темам и заданиям, сформированным по часовым поясам </a:t>
            </a:r>
            <a:r>
              <a:rPr lang="ru-RU" dirty="0" err="1" smtClean="0">
                <a:latin typeface="Times New Roman" pitchFamily="18" charset="0"/>
                <a:cs typeface="Times New Roman" pitchFamily="18" charset="0"/>
              </a:rPr>
              <a:t>Рособрнадзором</a:t>
            </a:r>
            <a:r>
              <a:rPr lang="ru-RU" dirty="0" smtClean="0">
                <a:latin typeface="Times New Roman" pitchFamily="18" charset="0"/>
                <a:cs typeface="Times New Roman" pitchFamily="18" charset="0"/>
              </a:rPr>
              <a:t>. </a:t>
            </a:r>
          </a:p>
          <a:p>
            <a:pPr marL="0" indent="0" algn="just">
              <a:buNone/>
            </a:pPr>
            <a:r>
              <a:rPr lang="ru-RU" dirty="0" smtClean="0">
                <a:latin typeface="Times New Roman" pitchFamily="18" charset="0"/>
                <a:cs typeface="Times New Roman" pitchFamily="18" charset="0"/>
              </a:rPr>
              <a:t>	Для участия обучающиеся подают заявления не позднее чем за 2 недели до начала проведения итогового собеседования.</a:t>
            </a:r>
          </a:p>
          <a:p>
            <a:pPr marL="0" indent="0" algn="just">
              <a:buNone/>
            </a:pPr>
            <a:r>
              <a:rPr lang="ru-RU" dirty="0" smtClean="0">
                <a:latin typeface="Times New Roman" pitchFamily="18" charset="0"/>
                <a:cs typeface="Times New Roman" pitchFamily="18" charset="0"/>
              </a:rPr>
              <a:t>	Для лиц с ОВЗ, детей-инвалидов и инвалидов продолжительность собеседования </a:t>
            </a:r>
            <a:r>
              <a:rPr lang="ru-RU" u="sng" dirty="0" smtClean="0">
                <a:latin typeface="Times New Roman" pitchFamily="18" charset="0"/>
                <a:cs typeface="Times New Roman" pitchFamily="18" charset="0"/>
              </a:rPr>
              <a:t>увеличивается на 30 минут.</a:t>
            </a:r>
          </a:p>
          <a:p>
            <a:pPr marL="0" indent="0" algn="just">
              <a:buNone/>
            </a:pPr>
            <a:r>
              <a:rPr lang="ru-RU" dirty="0" smtClean="0">
                <a:latin typeface="Times New Roman" pitchFamily="18" charset="0"/>
                <a:cs typeface="Times New Roman" pitchFamily="18" charset="0"/>
              </a:rPr>
              <a:t>	Повторно допускаются к итоговому собеседованию в дополнительные сроки (вторая рабочая среда марта и первый рабочий понедельник мая) обучающиеся.</a:t>
            </a:r>
          </a:p>
        </p:txBody>
      </p:sp>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Итоговое собеседование по русскому языку (ООО)</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496065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437</TotalTime>
  <Words>1410</Words>
  <Application>Microsoft Office PowerPoint</Application>
  <PresentationFormat>Экран (4:3)</PresentationFormat>
  <Paragraphs>110</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Организация и проведение ГИА  для обучающихся с ОВЗ и детей-инвалидов, инвалидов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Итоговое собеседование по русскому языку (ООО)</vt:lpstr>
      <vt:lpstr>Итоговое сочинение (изложение) (СОО)</vt:lpstr>
      <vt:lpstr>Презентация PowerPoint</vt:lpstr>
      <vt:lpstr>Условия проведения ГИА (ООО, СОО) для участников с ОВЗ, детей-инвалидов и инвалидов</vt:lpstr>
      <vt:lpstr>Специальные условия для участников ГИА с ОВЗ, детей-инвалидов, инвалидов, для обучающихся на дому и обучающихся в медицинских организациях (ООО, СОО)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dc:title>
  <dc:creator>ComP</dc:creator>
  <cp:lastModifiedBy>ComP</cp:lastModifiedBy>
  <cp:revision>82</cp:revision>
  <dcterms:created xsi:type="dcterms:W3CDTF">2019-12-03T16:16:42Z</dcterms:created>
  <dcterms:modified xsi:type="dcterms:W3CDTF">2019-12-10T18:05:38Z</dcterms:modified>
</cp:coreProperties>
</file>